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Arimo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iFPD4M5cx4LpUtB1V3pxxmebTy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mo-bold.fntdata"/><Relationship Id="rId14" Type="http://schemas.openxmlformats.org/officeDocument/2006/relationships/slide" Target="slides/slide9.xml"/><Relationship Id="rId36" Type="http://schemas.openxmlformats.org/officeDocument/2006/relationships/font" Target="fonts/Arimo-regular.fntdata"/><Relationship Id="rId17" Type="http://schemas.openxmlformats.org/officeDocument/2006/relationships/slide" Target="slides/slide12.xml"/><Relationship Id="rId39" Type="http://schemas.openxmlformats.org/officeDocument/2006/relationships/font" Target="fonts/Arimo-boldItalic.fntdata"/><Relationship Id="rId16" Type="http://schemas.openxmlformats.org/officeDocument/2006/relationships/slide" Target="slides/slide11.xml"/><Relationship Id="rId38" Type="http://schemas.openxmlformats.org/officeDocument/2006/relationships/font" Target="fonts/Arim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Finally, This is 2025, about 50% of Internet on IPv6. Your turn, or everybody switch their provider to one that provides IPv6 without knowing what IPv6 is!</a:t>
            </a:r>
            <a:endParaRPr/>
          </a:p>
        </p:txBody>
      </p:sp>
      <p:sp>
        <p:nvSpPr>
          <p:cNvPr id="320" name="Google Shape;3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4ce529d4f3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34ce529d4f3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39ac1b359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3539ac1b359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39ac1b359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3539ac1b359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39ac1b359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3539ac1b359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39ac1b359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3539ac1b359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39ac1b359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3539ac1b359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4ce529d4f3_5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g34ce529d4f3_5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39ac1b359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3539ac1b359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4ce529d4f3_5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Hetzner and others won’t assign IPv4 by default. why you do?</a:t>
            </a:r>
            <a:endParaRPr/>
          </a:p>
        </p:txBody>
      </p:sp>
      <p:sp>
        <p:nvSpPr>
          <p:cNvPr id="450" name="Google Shape;450;g34ce529d4f3_5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39ac1b359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539ac1b359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g3539ac1b359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4ce529d4f3_5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34ce529d4f3_5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39ac1b359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g3539ac1b359_2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4cc755f7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354cc755f7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4cc755f71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g354cc755f71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39ac1b359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g3539ac1b359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4ce529d4f3_5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g34ce529d4f3_5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4cc755f71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354cc755f71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354cc755f71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4cc755f71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354cc755f71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54cc755f71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4cc755f71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354cc755f71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g354cc755f71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4cc755f71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g354cc755f71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39ac1b3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3539ac1b3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ce529d4f3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it’s not about ipv6 and not about CGNAT, but it’s about Consequences of our actions are standardized about 13 years ago. How many 4 should I add to my NAT?</a:t>
            </a:r>
            <a:endParaRPr/>
          </a:p>
        </p:txBody>
      </p:sp>
      <p:sp>
        <p:nvSpPr>
          <p:cNvPr id="352" name="Google Shape;352;g34ce529d4f3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39ac1b359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summary of this RfC is</a:t>
            </a:r>
            <a:endParaRPr/>
          </a:p>
        </p:txBody>
      </p:sp>
      <p:sp>
        <p:nvSpPr>
          <p:cNvPr id="359" name="Google Shape;359;g3539ac1b359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39ac1b359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Most of iranian service providers</a:t>
            </a:r>
            <a:endParaRPr/>
          </a:p>
        </p:txBody>
      </p:sp>
      <p:sp>
        <p:nvSpPr>
          <p:cNvPr id="366" name="Google Shape;366;g3539ac1b359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39ac1b359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End-To-End Principle, (I think this is the third time I mentions this in IRNOG)</a:t>
            </a:r>
            <a:endParaRPr/>
          </a:p>
        </p:txBody>
      </p:sp>
      <p:sp>
        <p:nvSpPr>
          <p:cNvPr id="372" name="Google Shape;372;g3539ac1b359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4ce529d4f3_6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34ce529d4f3_6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see how you damages you customers, check this awesome presentation by dr.holder</a:t>
            </a:r>
            <a:endParaRPr/>
          </a:p>
        </p:txBody>
      </p:sp>
      <p:sp>
        <p:nvSpPr>
          <p:cNvPr id="380" name="Google Shape;380;g34ce529d4f3_6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758588" y="1436921"/>
            <a:ext cx="5690680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786259" y="5096662"/>
            <a:ext cx="4367531" cy="94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0" i="0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1"/>
          <p:cNvSpPr/>
          <p:nvPr/>
        </p:nvSpPr>
        <p:spPr>
          <a:xfrm>
            <a:off x="8069104" y="5422164"/>
            <a:ext cx="736673" cy="736673"/>
          </a:xfrm>
          <a:custGeom>
            <a:rect b="b" l="l" r="r" t="t"/>
            <a:pathLst>
              <a:path extrusionOk="0" h="736672" w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1"/>
          <p:cNvSpPr/>
          <p:nvPr/>
        </p:nvSpPr>
        <p:spPr>
          <a:xfrm>
            <a:off x="9029960" y="3463631"/>
            <a:ext cx="3175313" cy="2946690"/>
          </a:xfrm>
          <a:custGeom>
            <a:rect b="b" l="l" r="r" t="t"/>
            <a:pathLst>
              <a:path extrusionOk="0" h="2946690" w="3175312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1"/>
          <p:cNvSpPr/>
          <p:nvPr/>
        </p:nvSpPr>
        <p:spPr>
          <a:xfrm>
            <a:off x="11043829" y="4566099"/>
            <a:ext cx="1155814" cy="863685"/>
          </a:xfrm>
          <a:custGeom>
            <a:rect b="b" l="l" r="r" t="t"/>
            <a:pathLst>
              <a:path extrusionOk="0" h="863685" w="1155813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1"/>
          <p:cNvSpPr/>
          <p:nvPr/>
        </p:nvSpPr>
        <p:spPr>
          <a:xfrm>
            <a:off x="10743661" y="-1689"/>
            <a:ext cx="1447943" cy="1003399"/>
          </a:xfrm>
          <a:custGeom>
            <a:rect b="b" l="l" r="r" t="t"/>
            <a:pathLst>
              <a:path extrusionOk="0" h="1003398" w="1447942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1"/>
          <p:cNvSpPr/>
          <p:nvPr/>
        </p:nvSpPr>
        <p:spPr>
          <a:xfrm>
            <a:off x="6536780" y="-12701"/>
            <a:ext cx="4978890" cy="2133810"/>
          </a:xfrm>
          <a:custGeom>
            <a:rect b="b" l="l" r="r" t="t"/>
            <a:pathLst>
              <a:path extrusionOk="0" h="2133810" w="497889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1"/>
          <p:cNvSpPr/>
          <p:nvPr/>
        </p:nvSpPr>
        <p:spPr>
          <a:xfrm>
            <a:off x="6518963" y="-12701"/>
            <a:ext cx="5029695" cy="2146511"/>
          </a:xfrm>
          <a:custGeom>
            <a:rect b="b" l="l" r="r" t="t"/>
            <a:pathLst>
              <a:path extrusionOk="0" h="2146511" w="5029695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1"/>
          <p:cNvSpPr txBox="1"/>
          <p:nvPr>
            <p:ph idx="2" type="body"/>
          </p:nvPr>
        </p:nvSpPr>
        <p:spPr>
          <a:xfrm>
            <a:off x="786259" y="3425363"/>
            <a:ext cx="3629300" cy="94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i="0" sz="2800"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1"/>
          <p:cNvSpPr/>
          <p:nvPr/>
        </p:nvSpPr>
        <p:spPr>
          <a:xfrm>
            <a:off x="895717" y="3124629"/>
            <a:ext cx="2158296" cy="151200"/>
          </a:xfrm>
          <a:custGeom>
            <a:rect b="b" l="l" r="r" t="t"/>
            <a:pathLst>
              <a:path extrusionOk="0" h="165045" w="215829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1"/>
          <p:cNvSpPr/>
          <p:nvPr/>
        </p:nvSpPr>
        <p:spPr>
          <a:xfrm>
            <a:off x="-7816" y="5057878"/>
            <a:ext cx="715108" cy="949829"/>
          </a:xfrm>
          <a:custGeom>
            <a:rect b="b" l="l" r="r" t="t"/>
            <a:pathLst>
              <a:path extrusionOk="0" h="1015200" w="7236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1"/>
          <p:cNvSpPr/>
          <p:nvPr>
            <p:ph idx="3" type="pic"/>
          </p:nvPr>
        </p:nvSpPr>
        <p:spPr>
          <a:xfrm>
            <a:off x="4614953" y="0"/>
            <a:ext cx="7585924" cy="59495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Thanks slid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/>
          <p:nvPr>
            <p:ph idx="2" type="pic"/>
          </p:nvPr>
        </p:nvSpPr>
        <p:spPr>
          <a:xfrm>
            <a:off x="5245189" y="1"/>
            <a:ext cx="6943003" cy="593462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2"/>
          <p:cNvSpPr txBox="1"/>
          <p:nvPr>
            <p:ph type="title"/>
          </p:nvPr>
        </p:nvSpPr>
        <p:spPr>
          <a:xfrm>
            <a:off x="814944" y="4530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2"/>
          <p:cNvSpPr/>
          <p:nvPr/>
        </p:nvSpPr>
        <p:spPr>
          <a:xfrm>
            <a:off x="8704586" y="5422906"/>
            <a:ext cx="736600" cy="736600"/>
          </a:xfrm>
          <a:custGeom>
            <a:rect b="b" l="l" r="r" t="t"/>
            <a:pathLst>
              <a:path extrusionOk="0" h="736600" w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2"/>
          <p:cNvSpPr/>
          <p:nvPr/>
        </p:nvSpPr>
        <p:spPr>
          <a:xfrm>
            <a:off x="9659429" y="3776986"/>
            <a:ext cx="2540000" cy="2628900"/>
          </a:xfrm>
          <a:custGeom>
            <a:rect b="b" l="l" r="r" t="t"/>
            <a:pathLst>
              <a:path extrusionOk="0" h="2628900" w="25400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2"/>
          <p:cNvSpPr txBox="1"/>
          <p:nvPr>
            <p:ph idx="1" type="body"/>
          </p:nvPr>
        </p:nvSpPr>
        <p:spPr>
          <a:xfrm>
            <a:off x="824420" y="3955665"/>
            <a:ext cx="4367531" cy="524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i="0" sz="2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2"/>
          <p:cNvSpPr txBox="1"/>
          <p:nvPr>
            <p:ph idx="3" type="body"/>
          </p:nvPr>
        </p:nvSpPr>
        <p:spPr>
          <a:xfrm>
            <a:off x="824420" y="4633361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2"/>
          <p:cNvSpPr txBox="1"/>
          <p:nvPr>
            <p:ph idx="4" type="body"/>
          </p:nvPr>
        </p:nvSpPr>
        <p:spPr>
          <a:xfrm>
            <a:off x="824420" y="4892976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b="1" i="0" sz="2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42"/>
          <p:cNvSpPr txBox="1"/>
          <p:nvPr>
            <p:ph idx="5" type="body"/>
          </p:nvPr>
        </p:nvSpPr>
        <p:spPr>
          <a:xfrm>
            <a:off x="824420" y="5334299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2"/>
          <p:cNvSpPr txBox="1"/>
          <p:nvPr>
            <p:ph idx="6" type="body"/>
          </p:nvPr>
        </p:nvSpPr>
        <p:spPr>
          <a:xfrm>
            <a:off x="824420" y="5593914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b="1" i="0" sz="2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2"/>
          <p:cNvSpPr/>
          <p:nvPr/>
        </p:nvSpPr>
        <p:spPr>
          <a:xfrm>
            <a:off x="900978" y="1561556"/>
            <a:ext cx="2973890" cy="165305"/>
          </a:xfrm>
          <a:custGeom>
            <a:rect b="b" l="l" r="r" t="t"/>
            <a:pathLst>
              <a:path extrusionOk="0" h="165304" w="2973890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/>
          <p:nvPr/>
        </p:nvSpPr>
        <p:spPr>
          <a:xfrm>
            <a:off x="7172412" y="-12694"/>
            <a:ext cx="4978400" cy="2133600"/>
          </a:xfrm>
          <a:custGeom>
            <a:rect b="b" l="l" r="r" t="t"/>
            <a:pathLst>
              <a:path extrusionOk="0" h="2133600" w="49784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/>
          <p:nvPr>
            <p:ph idx="2" type="pic"/>
          </p:nvPr>
        </p:nvSpPr>
        <p:spPr>
          <a:xfrm>
            <a:off x="912412" y="2373273"/>
            <a:ext cx="11271651" cy="254958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4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/>
          <p:nvPr/>
        </p:nvSpPr>
        <p:spPr>
          <a:xfrm>
            <a:off x="7998821" y="1645349"/>
            <a:ext cx="4196737" cy="1001638"/>
          </a:xfrm>
          <a:custGeom>
            <a:rect b="b" l="l" r="r" t="t"/>
            <a:pathLst>
              <a:path extrusionOk="0" h="752475" w="31527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/>
          <p:nvPr/>
        </p:nvSpPr>
        <p:spPr>
          <a:xfrm>
            <a:off x="12186920" y="2632655"/>
            <a:ext cx="5081" cy="25381"/>
          </a:xfrm>
          <a:custGeom>
            <a:rect b="b" l="l" r="r" t="t"/>
            <a:pathLst>
              <a:path extrusionOk="0" h="25381" w="50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4"/>
          <p:cNvSpPr txBox="1"/>
          <p:nvPr>
            <p:ph type="ctrTitle"/>
          </p:nvPr>
        </p:nvSpPr>
        <p:spPr>
          <a:xfrm>
            <a:off x="781987" y="793172"/>
            <a:ext cx="9144000" cy="655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1"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" type="subTitle"/>
          </p:nvPr>
        </p:nvSpPr>
        <p:spPr>
          <a:xfrm>
            <a:off x="795772" y="1877051"/>
            <a:ext cx="6843278" cy="49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>
                <a:solidFill>
                  <a:schemeClr val="accent1"/>
                </a:solidFill>
              </a:defRPr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4" name="Google Shape;184;p34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1" type="ftr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/>
          <p:nvPr/>
        </p:nvSpPr>
        <p:spPr>
          <a:xfrm>
            <a:off x="903223" y="1550951"/>
            <a:ext cx="3273552" cy="151200"/>
          </a:xfrm>
          <a:custGeom>
            <a:rect b="b" l="l" r="r" t="t"/>
            <a:pathLst>
              <a:path extrusionOk="0" h="114300" w="2447925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3899957" y="4662943"/>
            <a:ext cx="8292043" cy="760738"/>
          </a:xfrm>
          <a:custGeom>
            <a:rect b="b" l="l" r="r" t="t"/>
            <a:pathLst>
              <a:path extrusionOk="0" h="571500" w="622935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34"/>
          <p:cNvSpPr/>
          <p:nvPr/>
        </p:nvSpPr>
        <p:spPr>
          <a:xfrm>
            <a:off x="3909848" y="4665641"/>
            <a:ext cx="8277071" cy="257213"/>
          </a:xfrm>
          <a:custGeom>
            <a:rect b="b" l="l" r="r" t="t"/>
            <a:pathLst>
              <a:path extrusionOk="0" h="257213" w="8277071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12186919" y="4665641"/>
            <a:ext cx="5081" cy="25380"/>
          </a:xfrm>
          <a:custGeom>
            <a:rect b="b" l="l" r="r" t="t"/>
            <a:pathLst>
              <a:path extrusionOk="0" h="25380" w="5081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3905233" y="4922854"/>
            <a:ext cx="8286767" cy="513089"/>
          </a:xfrm>
          <a:custGeom>
            <a:rect b="b" l="l" r="r" t="t"/>
            <a:pathLst>
              <a:path extrusionOk="0" h="513089" w="8286767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 and Image">
  <p:cSld name="Title, Subtitle, Content and Imag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/>
          <p:nvPr>
            <p:ph idx="2" type="pic"/>
          </p:nvPr>
        </p:nvSpPr>
        <p:spPr>
          <a:xfrm>
            <a:off x="1396781" y="0"/>
            <a:ext cx="3894833" cy="565633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36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6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6910023" y="908050"/>
            <a:ext cx="4503295" cy="782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6"/>
          <p:cNvSpPr/>
          <p:nvPr/>
        </p:nvSpPr>
        <p:spPr>
          <a:xfrm>
            <a:off x="5492146" y="-12675"/>
            <a:ext cx="545708" cy="3819957"/>
          </a:xfrm>
          <a:custGeom>
            <a:rect b="b" l="l" r="r" t="t"/>
            <a:pathLst>
              <a:path extrusionOk="0" h="3819957" w="545708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6"/>
          <p:cNvSpPr/>
          <p:nvPr/>
        </p:nvSpPr>
        <p:spPr>
          <a:xfrm>
            <a:off x="5479455" y="-12675"/>
            <a:ext cx="571090" cy="3832648"/>
          </a:xfrm>
          <a:custGeom>
            <a:rect b="b" l="l" r="r" t="t"/>
            <a:pathLst>
              <a:path extrusionOk="0" h="3832648" w="571089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6910023" y="2050475"/>
            <a:ext cx="4548187" cy="639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36"/>
          <p:cNvSpPr txBox="1"/>
          <p:nvPr>
            <p:ph idx="3" type="body"/>
          </p:nvPr>
        </p:nvSpPr>
        <p:spPr>
          <a:xfrm>
            <a:off x="6910023" y="2839714"/>
            <a:ext cx="4548187" cy="29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>
                <a:solidFill>
                  <a:srgbClr val="595959"/>
                </a:solidFill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6"/>
          <p:cNvSpPr/>
          <p:nvPr/>
        </p:nvSpPr>
        <p:spPr>
          <a:xfrm>
            <a:off x="6981947" y="1726672"/>
            <a:ext cx="3785313" cy="165305"/>
          </a:xfrm>
          <a:custGeom>
            <a:rect b="b" l="l" r="r" t="t"/>
            <a:pathLst>
              <a:path extrusionOk="0" h="165304" w="3785313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1069371" y="-12675"/>
            <a:ext cx="1002580" cy="2144760"/>
          </a:xfrm>
          <a:custGeom>
            <a:rect b="b" l="l" r="r" t="t"/>
            <a:pathLst>
              <a:path extrusionOk="0" h="2144760" w="100258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1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2" name="Google Shape;212;p41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213" name="Google Shape;213;p41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41"/>
          <p:cNvSpPr/>
          <p:nvPr/>
        </p:nvSpPr>
        <p:spPr>
          <a:xfrm>
            <a:off x="838200" y="1492524"/>
            <a:ext cx="6153912" cy="151200"/>
          </a:xfrm>
          <a:custGeom>
            <a:rect b="b" l="l" r="r" t="t"/>
            <a:pathLst>
              <a:path extrusionOk="0" h="123825" w="462915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 txBox="1"/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3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 txBox="1"/>
          <p:nvPr>
            <p:ph type="title"/>
          </p:nvPr>
        </p:nvSpPr>
        <p:spPr>
          <a:xfrm>
            <a:off x="5642753" y="1474969"/>
            <a:ext cx="4395258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3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3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3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43"/>
          <p:cNvSpPr txBox="1"/>
          <p:nvPr>
            <p:ph idx="1" type="body"/>
          </p:nvPr>
        </p:nvSpPr>
        <p:spPr>
          <a:xfrm>
            <a:off x="5649889" y="2592569"/>
            <a:ext cx="563088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3"/>
          <p:cNvSpPr txBox="1"/>
          <p:nvPr>
            <p:ph idx="2" type="body"/>
          </p:nvPr>
        </p:nvSpPr>
        <p:spPr>
          <a:xfrm>
            <a:off x="6126385" y="3719427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p43"/>
          <p:cNvSpPr txBox="1"/>
          <p:nvPr>
            <p:ph idx="3" type="body"/>
          </p:nvPr>
        </p:nvSpPr>
        <p:spPr>
          <a:xfrm>
            <a:off x="6126386" y="39907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i="0"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3"/>
          <p:cNvSpPr txBox="1"/>
          <p:nvPr>
            <p:ph idx="4" type="body"/>
          </p:nvPr>
        </p:nvSpPr>
        <p:spPr>
          <a:xfrm>
            <a:off x="6126410" y="4451492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2" name="Google Shape;232;p43"/>
          <p:cNvSpPr txBox="1"/>
          <p:nvPr>
            <p:ph idx="5" type="body"/>
          </p:nvPr>
        </p:nvSpPr>
        <p:spPr>
          <a:xfrm>
            <a:off x="6126411" y="4722773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i="0"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43"/>
          <p:cNvSpPr txBox="1"/>
          <p:nvPr>
            <p:ph idx="6" type="body"/>
          </p:nvPr>
        </p:nvSpPr>
        <p:spPr>
          <a:xfrm>
            <a:off x="8065899" y="3719427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4" name="Google Shape;234;p43"/>
          <p:cNvSpPr txBox="1"/>
          <p:nvPr>
            <p:ph idx="7" type="body"/>
          </p:nvPr>
        </p:nvSpPr>
        <p:spPr>
          <a:xfrm>
            <a:off x="8065900" y="39907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i="0"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3"/>
          <p:cNvSpPr txBox="1"/>
          <p:nvPr>
            <p:ph idx="8" type="body"/>
          </p:nvPr>
        </p:nvSpPr>
        <p:spPr>
          <a:xfrm>
            <a:off x="8065924" y="4451492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6" name="Google Shape;236;p43"/>
          <p:cNvSpPr txBox="1"/>
          <p:nvPr>
            <p:ph idx="9" type="body"/>
          </p:nvPr>
        </p:nvSpPr>
        <p:spPr>
          <a:xfrm>
            <a:off x="8065925" y="4722773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i="0"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3"/>
          <p:cNvSpPr txBox="1"/>
          <p:nvPr>
            <p:ph idx="13" type="body"/>
          </p:nvPr>
        </p:nvSpPr>
        <p:spPr>
          <a:xfrm>
            <a:off x="10005413" y="3719427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8" name="Google Shape;238;p43"/>
          <p:cNvSpPr txBox="1"/>
          <p:nvPr>
            <p:ph idx="14" type="body"/>
          </p:nvPr>
        </p:nvSpPr>
        <p:spPr>
          <a:xfrm>
            <a:off x="10005414" y="39907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i="0"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43"/>
          <p:cNvSpPr txBox="1"/>
          <p:nvPr>
            <p:ph idx="15" type="body"/>
          </p:nvPr>
        </p:nvSpPr>
        <p:spPr>
          <a:xfrm>
            <a:off x="10005438" y="4451492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p43"/>
          <p:cNvSpPr txBox="1"/>
          <p:nvPr>
            <p:ph idx="16" type="body"/>
          </p:nvPr>
        </p:nvSpPr>
        <p:spPr>
          <a:xfrm>
            <a:off x="10005439" y="4722773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i="0"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43"/>
          <p:cNvSpPr/>
          <p:nvPr>
            <p:ph idx="17" type="chart"/>
          </p:nvPr>
        </p:nvSpPr>
        <p:spPr>
          <a:xfrm>
            <a:off x="911225" y="908050"/>
            <a:ext cx="4284663" cy="436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42" name="Google Shape;242;p43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243" name="Google Shape;243;p43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3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3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43"/>
          <p:cNvSpPr/>
          <p:nvPr/>
        </p:nvSpPr>
        <p:spPr>
          <a:xfrm>
            <a:off x="5731819" y="2267879"/>
            <a:ext cx="3016875" cy="165305"/>
          </a:xfrm>
          <a:custGeom>
            <a:rect b="b" l="l" r="r" t="t"/>
            <a:pathLst>
              <a:path extrusionOk="0" h="165304" w="3016875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able Slid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4"/>
          <p:cNvSpPr txBox="1"/>
          <p:nvPr>
            <p:ph type="title"/>
          </p:nvPr>
        </p:nvSpPr>
        <p:spPr>
          <a:xfrm>
            <a:off x="811744" y="2134675"/>
            <a:ext cx="3403308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4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4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4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809405" y="3252275"/>
            <a:ext cx="3396171" cy="1846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58" name="Google Shape;258;p44"/>
          <p:cNvGrpSpPr/>
          <p:nvPr/>
        </p:nvGrpSpPr>
        <p:grpSpPr>
          <a:xfrm flipH="1">
            <a:off x="-5568" y="-7969"/>
            <a:ext cx="2199425" cy="1945482"/>
            <a:chOff x="9994666" y="-7969"/>
            <a:chExt cx="2199425" cy="1945482"/>
          </a:xfrm>
        </p:grpSpPr>
        <p:sp>
          <p:nvSpPr>
            <p:cNvPr id="259" name="Google Shape;259;p44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4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4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4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4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4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44"/>
          <p:cNvSpPr/>
          <p:nvPr/>
        </p:nvSpPr>
        <p:spPr>
          <a:xfrm>
            <a:off x="895660" y="2912161"/>
            <a:ext cx="2781900" cy="165305"/>
          </a:xfrm>
          <a:custGeom>
            <a:rect b="b" l="l" r="r" t="t"/>
            <a:pathLst>
              <a:path extrusionOk="0" h="165304" w="2781900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/>
          <p:nvPr>
            <p:ph type="title"/>
          </p:nvPr>
        </p:nvSpPr>
        <p:spPr>
          <a:xfrm>
            <a:off x="758588" y="1436921"/>
            <a:ext cx="5690680" cy="151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6"/>
          <p:cNvSpPr/>
          <p:nvPr/>
        </p:nvSpPr>
        <p:spPr>
          <a:xfrm>
            <a:off x="8069104" y="5422164"/>
            <a:ext cx="736673" cy="736673"/>
          </a:xfrm>
          <a:custGeom>
            <a:rect b="b" l="l" r="r" t="t"/>
            <a:pathLst>
              <a:path extrusionOk="0" h="736672" w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6"/>
          <p:cNvSpPr/>
          <p:nvPr/>
        </p:nvSpPr>
        <p:spPr>
          <a:xfrm>
            <a:off x="9029960" y="3463631"/>
            <a:ext cx="3175313" cy="2946690"/>
          </a:xfrm>
          <a:custGeom>
            <a:rect b="b" l="l" r="r" t="t"/>
            <a:pathLst>
              <a:path extrusionOk="0" h="2946690" w="3175312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6"/>
          <p:cNvSpPr/>
          <p:nvPr/>
        </p:nvSpPr>
        <p:spPr>
          <a:xfrm>
            <a:off x="11043829" y="4566099"/>
            <a:ext cx="1155814" cy="863685"/>
          </a:xfrm>
          <a:custGeom>
            <a:rect b="b" l="l" r="r" t="t"/>
            <a:pathLst>
              <a:path extrusionOk="0" h="863685" w="1155813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6"/>
          <p:cNvSpPr/>
          <p:nvPr/>
        </p:nvSpPr>
        <p:spPr>
          <a:xfrm>
            <a:off x="10743661" y="-1689"/>
            <a:ext cx="1447943" cy="1003399"/>
          </a:xfrm>
          <a:custGeom>
            <a:rect b="b" l="l" r="r" t="t"/>
            <a:pathLst>
              <a:path extrusionOk="0" h="1003398" w="1447942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6"/>
          <p:cNvSpPr/>
          <p:nvPr/>
        </p:nvSpPr>
        <p:spPr>
          <a:xfrm>
            <a:off x="6536780" y="-12701"/>
            <a:ext cx="4978890" cy="2133810"/>
          </a:xfrm>
          <a:custGeom>
            <a:rect b="b" l="l" r="r" t="t"/>
            <a:pathLst>
              <a:path extrusionOk="0" h="2133810" w="497889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6"/>
          <p:cNvSpPr/>
          <p:nvPr/>
        </p:nvSpPr>
        <p:spPr>
          <a:xfrm>
            <a:off x="6518963" y="-12701"/>
            <a:ext cx="5029695" cy="2146511"/>
          </a:xfrm>
          <a:custGeom>
            <a:rect b="b" l="l" r="r" t="t"/>
            <a:pathLst>
              <a:path extrusionOk="0" h="2146511" w="5029695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6"/>
          <p:cNvSpPr/>
          <p:nvPr/>
        </p:nvSpPr>
        <p:spPr>
          <a:xfrm>
            <a:off x="895717" y="3124629"/>
            <a:ext cx="2158296" cy="151200"/>
          </a:xfrm>
          <a:custGeom>
            <a:rect b="b" l="l" r="r" t="t"/>
            <a:pathLst>
              <a:path extrusionOk="0" h="165045" w="215829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6"/>
          <p:cNvSpPr/>
          <p:nvPr/>
        </p:nvSpPr>
        <p:spPr>
          <a:xfrm>
            <a:off x="-7816" y="5057878"/>
            <a:ext cx="715108" cy="949829"/>
          </a:xfrm>
          <a:custGeom>
            <a:rect b="b" l="l" r="r" t="t"/>
            <a:pathLst>
              <a:path extrusionOk="0" h="1015200" w="7236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6"/>
          <p:cNvSpPr txBox="1"/>
          <p:nvPr>
            <p:ph idx="1" type="subTitle"/>
          </p:nvPr>
        </p:nvSpPr>
        <p:spPr>
          <a:xfrm>
            <a:off x="758588" y="3429000"/>
            <a:ext cx="3629300" cy="94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i="0"/>
            </a:lvl1pPr>
            <a:lvl2pPr lvl="1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lvl="2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lvl="3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lvl="4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lvl="5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7"/>
          <p:cNvSpPr/>
          <p:nvPr/>
        </p:nvSpPr>
        <p:spPr>
          <a:xfrm>
            <a:off x="7998821" y="1645349"/>
            <a:ext cx="4196737" cy="1001638"/>
          </a:xfrm>
          <a:custGeom>
            <a:rect b="b" l="l" r="r" t="t"/>
            <a:pathLst>
              <a:path extrusionOk="0" h="752475" w="31527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12186920" y="2632655"/>
            <a:ext cx="5081" cy="25381"/>
          </a:xfrm>
          <a:custGeom>
            <a:rect b="b" l="l" r="r" t="t"/>
            <a:pathLst>
              <a:path extrusionOk="0" h="25381" w="50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7"/>
          <p:cNvSpPr txBox="1"/>
          <p:nvPr>
            <p:ph type="ctrTitle"/>
          </p:nvPr>
        </p:nvSpPr>
        <p:spPr>
          <a:xfrm>
            <a:off x="781987" y="793172"/>
            <a:ext cx="9144000" cy="655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1"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7"/>
          <p:cNvSpPr txBox="1"/>
          <p:nvPr>
            <p:ph idx="1" type="subTitle"/>
          </p:nvPr>
        </p:nvSpPr>
        <p:spPr>
          <a:xfrm>
            <a:off x="795772" y="1877051"/>
            <a:ext cx="6843278" cy="49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>
                <a:solidFill>
                  <a:schemeClr val="accent1"/>
                </a:solidFill>
              </a:defRPr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4" name="Google Shape;284;p47"/>
          <p:cNvSpPr/>
          <p:nvPr/>
        </p:nvSpPr>
        <p:spPr>
          <a:xfrm>
            <a:off x="903223" y="1550951"/>
            <a:ext cx="3273552" cy="151200"/>
          </a:xfrm>
          <a:custGeom>
            <a:rect b="b" l="l" r="r" t="t"/>
            <a:pathLst>
              <a:path extrusionOk="0" h="114300" w="2447925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7"/>
          <p:cNvSpPr/>
          <p:nvPr/>
        </p:nvSpPr>
        <p:spPr>
          <a:xfrm>
            <a:off x="3899957" y="4662943"/>
            <a:ext cx="8292043" cy="760738"/>
          </a:xfrm>
          <a:custGeom>
            <a:rect b="b" l="l" r="r" t="t"/>
            <a:pathLst>
              <a:path extrusionOk="0" h="571500" w="622935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7"/>
          <p:cNvSpPr/>
          <p:nvPr/>
        </p:nvSpPr>
        <p:spPr>
          <a:xfrm>
            <a:off x="3909848" y="4665641"/>
            <a:ext cx="8277071" cy="257213"/>
          </a:xfrm>
          <a:custGeom>
            <a:rect b="b" l="l" r="r" t="t"/>
            <a:pathLst>
              <a:path extrusionOk="0" h="257213" w="8277071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7"/>
          <p:cNvSpPr/>
          <p:nvPr/>
        </p:nvSpPr>
        <p:spPr>
          <a:xfrm>
            <a:off x="12186919" y="4665641"/>
            <a:ext cx="5081" cy="25380"/>
          </a:xfrm>
          <a:custGeom>
            <a:rect b="b" l="l" r="r" t="t"/>
            <a:pathLst>
              <a:path extrusionOk="0" h="25380" w="5081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7"/>
          <p:cNvSpPr/>
          <p:nvPr/>
        </p:nvSpPr>
        <p:spPr>
          <a:xfrm>
            <a:off x="3905233" y="4922854"/>
            <a:ext cx="8286767" cy="513089"/>
          </a:xfrm>
          <a:custGeom>
            <a:rect b="b" l="l" r="r" t="t"/>
            <a:pathLst>
              <a:path extrusionOk="0" h="513089" w="8286767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7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7"/>
          <p:cNvSpPr txBox="1"/>
          <p:nvPr>
            <p:ph idx="11" type="ftr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7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/>
          <p:nvPr>
            <p:ph idx="2" type="pic"/>
          </p:nvPr>
        </p:nvSpPr>
        <p:spPr>
          <a:xfrm>
            <a:off x="5775856" y="532519"/>
            <a:ext cx="6416144" cy="4534825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8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8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8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8"/>
          <p:cNvSpPr txBox="1"/>
          <p:nvPr>
            <p:ph idx="11" type="ftr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8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48"/>
          <p:cNvSpPr/>
          <p:nvPr/>
        </p:nvSpPr>
        <p:spPr>
          <a:xfrm>
            <a:off x="10413777" y="4433244"/>
            <a:ext cx="1782599" cy="30316"/>
          </a:xfrm>
          <a:custGeom>
            <a:rect b="b" l="l" r="r" t="t"/>
            <a:pathLst>
              <a:path extrusionOk="0" h="30316" w="1782599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8"/>
          <p:cNvSpPr/>
          <p:nvPr/>
        </p:nvSpPr>
        <p:spPr>
          <a:xfrm>
            <a:off x="887582" y="2045662"/>
            <a:ext cx="3785313" cy="165305"/>
          </a:xfrm>
          <a:custGeom>
            <a:rect b="b" l="l" r="r" t="t"/>
            <a:pathLst>
              <a:path extrusionOk="0" h="165304" w="3785313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/>
          <p:nvPr/>
        </p:nvSpPr>
        <p:spPr>
          <a:xfrm>
            <a:off x="10416941" y="4161024"/>
            <a:ext cx="1785131" cy="543175"/>
          </a:xfrm>
          <a:custGeom>
            <a:rect b="b" l="l" r="r" t="t"/>
            <a:pathLst>
              <a:path extrusionOk="0" h="409575" w="134302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8607090" y="4437664"/>
            <a:ext cx="3595584" cy="922135"/>
          </a:xfrm>
          <a:custGeom>
            <a:rect b="b" l="l" r="r" t="t"/>
            <a:pathLst>
              <a:path extrusionOk="0" h="695325" w="2705100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 txBox="1"/>
          <p:nvPr>
            <p:ph type="title"/>
          </p:nvPr>
        </p:nvSpPr>
        <p:spPr>
          <a:xfrm>
            <a:off x="839788" y="457200"/>
            <a:ext cx="3932237" cy="1442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839788" y="2356700"/>
            <a:ext cx="3932237" cy="35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9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9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9"/>
          <p:cNvSpPr txBox="1"/>
          <p:nvPr>
            <p:ph idx="11" type="ftr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49"/>
          <p:cNvSpPr/>
          <p:nvPr/>
        </p:nvSpPr>
        <p:spPr>
          <a:xfrm>
            <a:off x="10413777" y="4433244"/>
            <a:ext cx="1782599" cy="30316"/>
          </a:xfrm>
          <a:custGeom>
            <a:rect b="b" l="l" r="r" t="t"/>
            <a:pathLst>
              <a:path extrusionOk="0" h="30316" w="1782599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/>
          <p:nvPr/>
        </p:nvSpPr>
        <p:spPr>
          <a:xfrm>
            <a:off x="887582" y="2045662"/>
            <a:ext cx="3785313" cy="165305"/>
          </a:xfrm>
          <a:custGeom>
            <a:rect b="b" l="l" r="r" t="t"/>
            <a:pathLst>
              <a:path extrusionOk="0" h="165304" w="3785313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9"/>
          <p:cNvSpPr/>
          <p:nvPr/>
        </p:nvSpPr>
        <p:spPr>
          <a:xfrm>
            <a:off x="10416941" y="4161024"/>
            <a:ext cx="1785131" cy="543175"/>
          </a:xfrm>
          <a:custGeom>
            <a:rect b="b" l="l" r="r" t="t"/>
            <a:pathLst>
              <a:path extrusionOk="0" h="409575" w="134302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9"/>
          <p:cNvSpPr/>
          <p:nvPr/>
        </p:nvSpPr>
        <p:spPr>
          <a:xfrm>
            <a:off x="8607090" y="4437664"/>
            <a:ext cx="3595584" cy="922135"/>
          </a:xfrm>
          <a:custGeom>
            <a:rect b="b" l="l" r="r" t="t"/>
            <a:pathLst>
              <a:path extrusionOk="0" h="695325" w="2705100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839788" y="457200"/>
            <a:ext cx="3932237" cy="1442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839788" y="2356700"/>
            <a:ext cx="3932237" cy="35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7" name="Google Shape;317;p49"/>
          <p:cNvSpPr txBox="1"/>
          <p:nvPr>
            <p:ph idx="2" type="body"/>
          </p:nvPr>
        </p:nvSpPr>
        <p:spPr>
          <a:xfrm>
            <a:off x="5183188" y="457201"/>
            <a:ext cx="6653212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indent="-3302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3pPr>
            <a:lvl4pPr indent="-3175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4pPr>
            <a:lvl5pPr indent="-3175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/>
          <p:nvPr>
            <p:ph idx="2" type="pic"/>
          </p:nvPr>
        </p:nvSpPr>
        <p:spPr>
          <a:xfrm>
            <a:off x="5771770" y="1483675"/>
            <a:ext cx="6421408" cy="343842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2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2"/>
          <p:cNvSpPr txBox="1"/>
          <p:nvPr>
            <p:ph type="title"/>
          </p:nvPr>
        </p:nvSpPr>
        <p:spPr>
          <a:xfrm>
            <a:off x="815853" y="1231900"/>
            <a:ext cx="4503295" cy="782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2"/>
          <p:cNvSpPr txBox="1"/>
          <p:nvPr>
            <p:ph idx="1" type="body"/>
          </p:nvPr>
        </p:nvSpPr>
        <p:spPr>
          <a:xfrm>
            <a:off x="830067" y="3889184"/>
            <a:ext cx="4548187" cy="1708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>
                <a:solidFill>
                  <a:srgbClr val="595959"/>
                </a:solidFill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/>
          <p:nvPr/>
        </p:nvSpPr>
        <p:spPr>
          <a:xfrm>
            <a:off x="10413777" y="4433244"/>
            <a:ext cx="1782599" cy="30316"/>
          </a:xfrm>
          <a:custGeom>
            <a:rect b="b" l="l" r="r" t="t"/>
            <a:pathLst>
              <a:path extrusionOk="0" h="30316" w="1782599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12193179" y="4156602"/>
            <a:ext cx="3197" cy="25264"/>
          </a:xfrm>
          <a:custGeom>
            <a:rect b="b" l="l" r="r" t="t"/>
            <a:pathLst>
              <a:path extrusionOk="0" h="25264" w="3197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12193179" y="4682093"/>
            <a:ext cx="3197" cy="25264"/>
          </a:xfrm>
          <a:custGeom>
            <a:rect b="b" l="l" r="r" t="t"/>
            <a:pathLst>
              <a:path extrusionOk="0" h="25264" w="3197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811115" y="2374900"/>
            <a:ext cx="45656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811115" y="3165301"/>
            <a:ext cx="4583113" cy="6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/>
          <p:nvPr/>
        </p:nvSpPr>
        <p:spPr>
          <a:xfrm>
            <a:off x="887582" y="2045662"/>
            <a:ext cx="3785313" cy="165305"/>
          </a:xfrm>
          <a:custGeom>
            <a:rect b="b" l="l" r="r" t="t"/>
            <a:pathLst>
              <a:path extrusionOk="0" h="165304" w="3785313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/>
          <p:nvPr/>
        </p:nvSpPr>
        <p:spPr>
          <a:xfrm>
            <a:off x="10416941" y="4161024"/>
            <a:ext cx="1785131" cy="543175"/>
          </a:xfrm>
          <a:custGeom>
            <a:rect b="b" l="l" r="r" t="t"/>
            <a:pathLst>
              <a:path extrusionOk="0" h="409575" w="134302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/>
          <p:nvPr/>
        </p:nvSpPr>
        <p:spPr>
          <a:xfrm>
            <a:off x="8607090" y="4437664"/>
            <a:ext cx="3595584" cy="922135"/>
          </a:xfrm>
          <a:custGeom>
            <a:rect b="b" l="l" r="r" t="t"/>
            <a:pathLst>
              <a:path extrusionOk="0" h="695325" w="2705100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3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" name="Google Shape;51;p33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52" name="Google Shape;52;p33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3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3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3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3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3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/>
          <p:nvPr/>
        </p:nvSpPr>
        <p:spPr>
          <a:xfrm>
            <a:off x="838200" y="1492524"/>
            <a:ext cx="6153912" cy="151200"/>
          </a:xfrm>
          <a:custGeom>
            <a:rect b="b" l="l" r="r" t="t"/>
            <a:pathLst>
              <a:path extrusionOk="0" h="123825" w="462915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Subtitle">
  <p:cSld name="Comparison with Sub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7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7"/>
          <p:cNvSpPr txBox="1"/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" type="body"/>
          </p:nvPr>
        </p:nvSpPr>
        <p:spPr>
          <a:xfrm>
            <a:off x="993286" y="2959593"/>
            <a:ext cx="41836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b="1" sz="2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37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37"/>
          <p:cNvSpPr txBox="1"/>
          <p:nvPr>
            <p:ph idx="2" type="body"/>
          </p:nvPr>
        </p:nvSpPr>
        <p:spPr>
          <a:xfrm>
            <a:off x="830066" y="1898650"/>
            <a:ext cx="10515599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7"/>
          <p:cNvSpPr/>
          <p:nvPr/>
        </p:nvSpPr>
        <p:spPr>
          <a:xfrm>
            <a:off x="3019044" y="1583026"/>
            <a:ext cx="6153912" cy="151200"/>
          </a:xfrm>
          <a:custGeom>
            <a:rect b="b" l="l" r="r" t="t"/>
            <a:pathLst>
              <a:path extrusionOk="0" h="123825" w="462915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 txBox="1"/>
          <p:nvPr>
            <p:ph idx="3" type="body"/>
          </p:nvPr>
        </p:nvSpPr>
        <p:spPr>
          <a:xfrm>
            <a:off x="6155960" y="2959593"/>
            <a:ext cx="41836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b="1" sz="2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4" type="body"/>
          </p:nvPr>
        </p:nvSpPr>
        <p:spPr>
          <a:xfrm>
            <a:off x="811311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5" type="body"/>
          </p:nvPr>
        </p:nvSpPr>
        <p:spPr>
          <a:xfrm>
            <a:off x="5973985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1pPr>
            <a:lvl2pPr indent="-3810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74" name="Google Shape;74;p37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75" name="Google Shape;75;p37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7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7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itle Slide">
  <p:cSld name="Image and 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/>
          <p:nvPr>
            <p:ph idx="2" type="pic"/>
          </p:nvPr>
        </p:nvSpPr>
        <p:spPr>
          <a:xfrm>
            <a:off x="0" y="1"/>
            <a:ext cx="12190660" cy="5569499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8"/>
          <p:cNvSpPr/>
          <p:nvPr/>
        </p:nvSpPr>
        <p:spPr>
          <a:xfrm>
            <a:off x="7345849" y="-12701"/>
            <a:ext cx="4851878" cy="2298926"/>
          </a:xfrm>
          <a:custGeom>
            <a:rect b="b" l="l" r="r" t="t"/>
            <a:pathLst>
              <a:path extrusionOk="0" h="2298926" w="4851877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9782306" y="458515"/>
            <a:ext cx="2413238" cy="2578354"/>
          </a:xfrm>
          <a:custGeom>
            <a:rect b="b" l="l" r="r" t="t"/>
            <a:pathLst>
              <a:path extrusionOk="0" h="2578353" w="2413237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/>
          <p:nvPr/>
        </p:nvSpPr>
        <p:spPr>
          <a:xfrm>
            <a:off x="-12701" y="2355829"/>
            <a:ext cx="2857781" cy="2298926"/>
          </a:xfrm>
          <a:custGeom>
            <a:rect b="b" l="l" r="r" t="t"/>
            <a:pathLst>
              <a:path extrusionOk="0" h="2298926" w="2857781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>
            <p:ph type="title"/>
          </p:nvPr>
        </p:nvSpPr>
        <p:spPr>
          <a:xfrm>
            <a:off x="838200" y="4349863"/>
            <a:ext cx="10515600" cy="782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38"/>
          <p:cNvSpPr txBox="1"/>
          <p:nvPr>
            <p:ph idx="1" type="body"/>
          </p:nvPr>
        </p:nvSpPr>
        <p:spPr>
          <a:xfrm>
            <a:off x="2412987" y="5718810"/>
            <a:ext cx="7366026" cy="946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0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i="1" sz="1800"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2" name="Google Shape;9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2500" y="5155439"/>
            <a:ext cx="2667000" cy="1399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8"/>
          <p:cNvSpPr/>
          <p:nvPr/>
        </p:nvSpPr>
        <p:spPr>
          <a:xfrm>
            <a:off x="8826099" y="2044901"/>
            <a:ext cx="736673" cy="736673"/>
          </a:xfrm>
          <a:custGeom>
            <a:rect b="b" l="l" r="r" t="t"/>
            <a:pathLst>
              <a:path extrusionOk="0" h="736672" w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8"/>
          <p:cNvSpPr/>
          <p:nvPr/>
        </p:nvSpPr>
        <p:spPr>
          <a:xfrm>
            <a:off x="8810222" y="2029025"/>
            <a:ext cx="774776" cy="774776"/>
          </a:xfrm>
          <a:custGeom>
            <a:rect b="b" l="l" r="r" t="t"/>
            <a:pathLst>
              <a:path extrusionOk="0" h="774776" w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8"/>
          <p:cNvSpPr/>
          <p:nvPr/>
        </p:nvSpPr>
        <p:spPr>
          <a:xfrm>
            <a:off x="7329938" y="-9526"/>
            <a:ext cx="4864579" cy="2311628"/>
          </a:xfrm>
          <a:custGeom>
            <a:rect b="b" l="l" r="r" t="t"/>
            <a:pathLst>
              <a:path extrusionOk="0" h="2311627" w="4864578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8"/>
          <p:cNvSpPr/>
          <p:nvPr/>
        </p:nvSpPr>
        <p:spPr>
          <a:xfrm>
            <a:off x="9766949" y="442639"/>
            <a:ext cx="2425939" cy="2603756"/>
          </a:xfrm>
          <a:custGeom>
            <a:rect b="b" l="l" r="r" t="t"/>
            <a:pathLst>
              <a:path extrusionOk="0" h="2603756" w="2425938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8"/>
          <p:cNvSpPr/>
          <p:nvPr/>
        </p:nvSpPr>
        <p:spPr>
          <a:xfrm>
            <a:off x="-9526" y="2340318"/>
            <a:ext cx="2870483" cy="2540250"/>
          </a:xfrm>
          <a:custGeom>
            <a:rect b="b" l="l" r="r" t="t"/>
            <a:pathLst>
              <a:path extrusionOk="0" h="2540250" w="2870482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9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9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4" name="Google Shape;104;p39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105" name="Google Shape;105;p39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9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9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9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9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9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39"/>
          <p:cNvSpPr txBox="1"/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9"/>
          <p:cNvSpPr/>
          <p:nvPr/>
        </p:nvSpPr>
        <p:spPr>
          <a:xfrm>
            <a:off x="838200" y="1492524"/>
            <a:ext cx="6153912" cy="151200"/>
          </a:xfrm>
          <a:custGeom>
            <a:rect b="b" l="l" r="r" t="t"/>
            <a:pathLst>
              <a:path extrusionOk="0" h="123825" w="462915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9"/>
          <p:cNvSpPr txBox="1"/>
          <p:nvPr>
            <p:ph idx="1" type="body"/>
          </p:nvPr>
        </p:nvSpPr>
        <p:spPr>
          <a:xfrm>
            <a:off x="838200" y="1825625"/>
            <a:ext cx="5181600" cy="3885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idx="2" type="body"/>
          </p:nvPr>
        </p:nvSpPr>
        <p:spPr>
          <a:xfrm>
            <a:off x="6198110" y="1825624"/>
            <a:ext cx="5181600" cy="392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0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0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0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1" name="Google Shape;121;p40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122" name="Google Shape;122;p40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0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0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0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0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0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40"/>
          <p:cNvSpPr txBox="1"/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0"/>
          <p:cNvSpPr/>
          <p:nvPr/>
        </p:nvSpPr>
        <p:spPr>
          <a:xfrm>
            <a:off x="838200" y="1492524"/>
            <a:ext cx="6153912" cy="151200"/>
          </a:xfrm>
          <a:custGeom>
            <a:rect b="b" l="l" r="r" t="t"/>
            <a:pathLst>
              <a:path extrusionOk="0" h="123825" w="462915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 txBox="1"/>
          <p:nvPr>
            <p:ph idx="1" type="body"/>
          </p:nvPr>
        </p:nvSpPr>
        <p:spPr>
          <a:xfrm>
            <a:off x="839788" y="1825624"/>
            <a:ext cx="5157787" cy="4210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40"/>
          <p:cNvSpPr txBox="1"/>
          <p:nvPr>
            <p:ph idx="2" type="body"/>
          </p:nvPr>
        </p:nvSpPr>
        <p:spPr>
          <a:xfrm>
            <a:off x="839788" y="2323458"/>
            <a:ext cx="5157787" cy="338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40"/>
          <p:cNvSpPr txBox="1"/>
          <p:nvPr>
            <p:ph idx="3" type="body"/>
          </p:nvPr>
        </p:nvSpPr>
        <p:spPr>
          <a:xfrm>
            <a:off x="6172200" y="1828800"/>
            <a:ext cx="5183188" cy="4179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40"/>
          <p:cNvSpPr txBox="1"/>
          <p:nvPr>
            <p:ph idx="4" type="body"/>
          </p:nvPr>
        </p:nvSpPr>
        <p:spPr>
          <a:xfrm>
            <a:off x="6172200" y="2323458"/>
            <a:ext cx="5183188" cy="338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5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5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1" type="ftr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0" name="Google Shape;140;p35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141" name="Google Shape;141;p35"/>
            <p:cNvSpPr/>
            <p:nvPr/>
          </p:nvSpPr>
          <p:spPr>
            <a:xfrm>
              <a:off x="10712341" y="-7969"/>
              <a:ext cx="1466283" cy="1009398"/>
            </a:xfrm>
            <a:custGeom>
              <a:rect b="b" l="l" r="r" t="t"/>
              <a:pathLst>
                <a:path extrusionOk="0" h="1009397" w="1466283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5"/>
            <p:cNvSpPr/>
            <p:nvPr/>
          </p:nvSpPr>
          <p:spPr>
            <a:xfrm>
              <a:off x="10014209" y="321414"/>
              <a:ext cx="2178175" cy="1593786"/>
            </a:xfrm>
            <a:custGeom>
              <a:rect b="b" l="l" r="r" t="t"/>
              <a:pathLst>
                <a:path extrusionOk="0" h="1593786" w="2178174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5"/>
            <p:cNvSpPr/>
            <p:nvPr/>
          </p:nvSpPr>
          <p:spPr>
            <a:xfrm>
              <a:off x="10732016" y="-7969"/>
              <a:ext cx="1455658" cy="839394"/>
            </a:xfrm>
            <a:custGeom>
              <a:rect b="b" l="l" r="r" t="t"/>
              <a:pathLst>
                <a:path extrusionOk="0" h="839394" w="1455658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5"/>
            <p:cNvSpPr/>
            <p:nvPr/>
          </p:nvSpPr>
          <p:spPr>
            <a:xfrm>
              <a:off x="11124635" y="1146995"/>
              <a:ext cx="1062524" cy="743767"/>
            </a:xfrm>
            <a:custGeom>
              <a:rect b="b" l="l" r="r" t="t"/>
              <a:pathLst>
                <a:path extrusionOk="0" h="743766" w="1062524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5"/>
            <p:cNvSpPr/>
            <p:nvPr/>
          </p:nvSpPr>
          <p:spPr>
            <a:xfrm>
              <a:off x="11105057" y="1128932"/>
              <a:ext cx="1083775" cy="775643"/>
            </a:xfrm>
            <a:custGeom>
              <a:rect b="b" l="l" r="r" t="t"/>
              <a:pathLst>
                <a:path extrusionOk="0" h="775642" w="1083774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5"/>
            <p:cNvSpPr/>
            <p:nvPr/>
          </p:nvSpPr>
          <p:spPr>
            <a:xfrm>
              <a:off x="9994666" y="301226"/>
              <a:ext cx="2199425" cy="1636287"/>
            </a:xfrm>
            <a:custGeom>
              <a:rect b="b" l="l" r="r" t="t"/>
              <a:pathLst>
                <a:path extrusionOk="0" h="1636287" w="2199425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Content">
  <p:cSld name="Video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5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5"/>
          <p:cNvSpPr/>
          <p:nvPr/>
        </p:nvSpPr>
        <p:spPr>
          <a:xfrm>
            <a:off x="11334292" y="5787811"/>
            <a:ext cx="870509" cy="409651"/>
          </a:xfrm>
          <a:custGeom>
            <a:rect b="b" l="l" r="r" t="t"/>
            <a:pathLst>
              <a:path extrusionOk="0" h="409651" w="870509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5"/>
          <p:cNvSpPr/>
          <p:nvPr>
            <p:ph idx="2" type="media"/>
          </p:nvPr>
        </p:nvSpPr>
        <p:spPr>
          <a:xfrm>
            <a:off x="911225" y="908050"/>
            <a:ext cx="10369550" cy="4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45"/>
          <p:cNvSpPr txBox="1"/>
          <p:nvPr>
            <p:ph idx="11" type="ftr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45"/>
          <p:cNvSpPr/>
          <p:nvPr/>
        </p:nvSpPr>
        <p:spPr>
          <a:xfrm>
            <a:off x="8807428" y="2003790"/>
            <a:ext cx="775201" cy="774776"/>
          </a:xfrm>
          <a:custGeom>
            <a:rect b="b" l="l" r="r" t="t"/>
            <a:pathLst>
              <a:path extrusionOk="0" h="774776" w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5"/>
          <p:cNvSpPr/>
          <p:nvPr/>
        </p:nvSpPr>
        <p:spPr>
          <a:xfrm>
            <a:off x="9780046" y="430740"/>
            <a:ext cx="2414562" cy="2578354"/>
          </a:xfrm>
          <a:custGeom>
            <a:rect b="b" l="l" r="r" t="t"/>
            <a:pathLst>
              <a:path extrusionOk="0" h="2578354" w="2413237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5"/>
          <p:cNvSpPr/>
          <p:nvPr/>
        </p:nvSpPr>
        <p:spPr>
          <a:xfrm>
            <a:off x="9762774" y="410418"/>
            <a:ext cx="2439977" cy="2616458"/>
          </a:xfrm>
          <a:custGeom>
            <a:rect b="b" l="l" r="r" t="t"/>
            <a:pathLst>
              <a:path extrusionOk="0" h="2616457" w="2438640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5"/>
          <p:cNvSpPr/>
          <p:nvPr/>
        </p:nvSpPr>
        <p:spPr>
          <a:xfrm>
            <a:off x="7340981" y="-16344"/>
            <a:ext cx="4854539" cy="2273524"/>
          </a:xfrm>
          <a:custGeom>
            <a:rect b="b" l="l" r="r" t="t"/>
            <a:pathLst>
              <a:path extrusionOk="0" h="2273523" w="4851877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5"/>
          <p:cNvSpPr/>
          <p:nvPr/>
        </p:nvSpPr>
        <p:spPr>
          <a:xfrm>
            <a:off x="7327556" y="-16344"/>
            <a:ext cx="4867247" cy="2298926"/>
          </a:xfrm>
          <a:custGeom>
            <a:rect b="b" l="l" r="r" t="t"/>
            <a:pathLst>
              <a:path extrusionOk="0" h="2298926" w="4864578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5"/>
          <p:cNvSpPr txBox="1"/>
          <p:nvPr>
            <p:ph type="title"/>
          </p:nvPr>
        </p:nvSpPr>
        <p:spPr>
          <a:xfrm>
            <a:off x="2412986" y="5707145"/>
            <a:ext cx="7366027" cy="853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9" name="Google Shape;159;p45"/>
          <p:cNvGrpSpPr/>
          <p:nvPr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160" name="Google Shape;160;p45"/>
            <p:cNvSpPr/>
            <p:nvPr/>
          </p:nvSpPr>
          <p:spPr>
            <a:xfrm>
              <a:off x="-18799" y="2336694"/>
              <a:ext cx="2871530" cy="2299765"/>
            </a:xfrm>
            <a:custGeom>
              <a:rect b="b" l="l" r="r" t="t"/>
              <a:pathLst>
                <a:path extrusionOk="0" h="2299764" w="2871529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5"/>
            <p:cNvSpPr/>
            <p:nvPr/>
          </p:nvSpPr>
          <p:spPr>
            <a:xfrm>
              <a:off x="-18799" y="2319272"/>
              <a:ext cx="2884236" cy="2337882"/>
            </a:xfrm>
            <a:custGeom>
              <a:rect b="b" l="l" r="r" t="t"/>
              <a:pathLst>
                <a:path extrusionOk="0" h="2337882" w="2884235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5"/>
            <p:cNvSpPr/>
            <p:nvPr/>
          </p:nvSpPr>
          <p:spPr>
            <a:xfrm>
              <a:off x="-18799" y="3968979"/>
              <a:ext cx="1766118" cy="1156235"/>
            </a:xfrm>
            <a:custGeom>
              <a:rect b="b" l="l" r="r" t="t"/>
              <a:pathLst>
                <a:path extrusionOk="0" h="1156235" w="1766117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5"/>
            <p:cNvSpPr/>
            <p:nvPr/>
          </p:nvSpPr>
          <p:spPr>
            <a:xfrm>
              <a:off x="-18799" y="3949755"/>
              <a:ext cx="1778824" cy="1194353"/>
            </a:xfrm>
            <a:custGeom>
              <a:rect b="b" l="l" r="r" t="t"/>
              <a:pathLst>
                <a:path extrusionOk="0" h="1194352" w="1778823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0"/>
          <p:cNvSpPr txBox="1"/>
          <p:nvPr>
            <p:ph idx="11" type="ftr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ternetsociety.org/resources/deploy360/2013/ipv6-address-planning-guidelines-for-ipv6-address-allocation/" TargetMode="External"/><Relationship Id="rId4" Type="http://schemas.openxmlformats.org/officeDocument/2006/relationships/hyperlink" Target="https://www.ripe.net/publications/ipv6-info-centre/deployment-planning/create-an-addressing-plan/" TargetMode="External"/><Relationship Id="rId5" Type="http://schemas.openxmlformats.org/officeDocument/2006/relationships/hyperlink" Target="https://www.rfc-editor.org/rfc/rfc7381#section-2.6" TargetMode="External"/><Relationship Id="rId6" Type="http://schemas.openxmlformats.org/officeDocument/2006/relationships/hyperlink" Target="https://blog.apnic.net/2023/04/04/ipv6-architecture-and-subnetting-guide-for-network-engineers-and-operator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"/>
          <p:cNvSpPr txBox="1"/>
          <p:nvPr>
            <p:ph type="title"/>
          </p:nvPr>
        </p:nvSpPr>
        <p:spPr>
          <a:xfrm>
            <a:off x="758588" y="0"/>
            <a:ext cx="5690680" cy="2954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en-US"/>
              <a:t>IPv6 Only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en-US"/>
              <a:t>Deployment</a:t>
            </a:r>
            <a:endParaRPr/>
          </a:p>
        </p:txBody>
      </p:sp>
      <p:sp>
        <p:nvSpPr>
          <p:cNvPr id="323" name="Google Shape;323;p1"/>
          <p:cNvSpPr txBox="1"/>
          <p:nvPr>
            <p:ph idx="2" type="body"/>
          </p:nvPr>
        </p:nvSpPr>
        <p:spPr>
          <a:xfrm>
            <a:off x="786325" y="3429000"/>
            <a:ext cx="53097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0"/>
              <a:buNone/>
            </a:pPr>
            <a:r>
              <a:rPr lang="en-US" sz="2400"/>
              <a:t>Pouria Mousavizadeh Tehrani</a:t>
            </a:r>
            <a:endParaRPr sz="2400"/>
          </a:p>
        </p:txBody>
      </p:sp>
      <p:sp>
        <p:nvSpPr>
          <p:cNvPr id="324" name="Google Shape;324;p1"/>
          <p:cNvSpPr txBox="1"/>
          <p:nvPr>
            <p:ph idx="1" type="body"/>
          </p:nvPr>
        </p:nvSpPr>
        <p:spPr>
          <a:xfrm>
            <a:off x="786259" y="5096662"/>
            <a:ext cx="4367531" cy="94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/>
              <a:t>Sep</a:t>
            </a:r>
            <a:br>
              <a:rPr lang="en-US"/>
            </a:br>
            <a:r>
              <a:rPr lang="en-US"/>
              <a:t>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ce529d4f3_5_7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Planning To Migrate</a:t>
            </a:r>
            <a:endParaRPr/>
          </a:p>
        </p:txBody>
      </p:sp>
      <p:sp>
        <p:nvSpPr>
          <p:cNvPr id="391" name="Google Shape;391;g34ce529d4f3_5_7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g34ce529d4f3_5_7"/>
          <p:cNvSpPr txBox="1"/>
          <p:nvPr>
            <p:ph idx="4" type="body"/>
          </p:nvPr>
        </p:nvSpPr>
        <p:spPr>
          <a:xfrm>
            <a:off x="831850" y="2089325"/>
            <a:ext cx="9528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AutoNum type="arabicPeriod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Request IPv6 Prefix from RIPE.</a:t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AutoNum type="arabicPeriod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Plan your IPv6 resources. (Use IPAM)</a:t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AutoNum type="arabicPeriod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Sign your IPv6 resources (RPKI).</a:t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AutoNum type="arabicPeriod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Make sure you have IPv6 peers.</a:t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AutoNum type="arabicPeriod"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Assign IPv6 to your customers by default</a:t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39ac1b359_0_83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Address Planning</a:t>
            </a:r>
            <a:endParaRPr/>
          </a:p>
        </p:txBody>
      </p:sp>
      <p:sp>
        <p:nvSpPr>
          <p:cNvPr id="398" name="Google Shape;398;g3539ac1b359_0_83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g3539ac1b359_0_83"/>
          <p:cNvSpPr txBox="1"/>
          <p:nvPr>
            <p:ph idx="4" type="body"/>
          </p:nvPr>
        </p:nvSpPr>
        <p:spPr>
          <a:xfrm>
            <a:off x="831850" y="2004450"/>
            <a:ext cx="95283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○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ISOC: IPv6 Address Planning: Guidelines for IPv6 address allocation (</a:t>
            </a:r>
            <a:r>
              <a:rPr lang="en-US" sz="18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https://www.internetsociety.org/resources/deploy360/2013/ipv6-address-planning-guidelines-for-ipv6-address-allocation/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○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RIPE NCC: Deploy IPv6 Now (</a:t>
            </a:r>
            <a:r>
              <a:rPr lang="en-US" sz="18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https://www.ripe.net/publications/ipv6-info-centre/deployment-planning/create-an-addressing-plan/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○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RFC 7381: 2.6.  Address Plan (</a:t>
            </a:r>
            <a:r>
              <a:rPr lang="en-US" sz="18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5"/>
              </a:rPr>
              <a:t>https://www.rfc-editor.org/rfc/rfc7381#section-2.6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○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APNIC: IPv6 Architecture and Subnetting Guide (</a:t>
            </a:r>
            <a:r>
              <a:rPr lang="en-US" sz="18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6"/>
              </a:rPr>
              <a:t>https://blog.apnic.net/2023/04/04/ipv6-architecture-and-subnetting-guide-for-network-engineers-and-operators/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39ac1b359_0_97"/>
          <p:cNvSpPr txBox="1"/>
          <p:nvPr>
            <p:ph type="title"/>
          </p:nvPr>
        </p:nvSpPr>
        <p:spPr>
          <a:xfrm>
            <a:off x="838200" y="365126"/>
            <a:ext cx="9050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Address Planning - Our Journey</a:t>
            </a:r>
            <a:endParaRPr/>
          </a:p>
        </p:txBody>
      </p:sp>
      <p:sp>
        <p:nvSpPr>
          <p:cNvPr id="405" name="Google Shape;405;g3539ac1b359_0_97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g3539ac1b359_0_97"/>
          <p:cNvSpPr txBox="1"/>
          <p:nvPr>
            <p:ph idx="1" type="body"/>
          </p:nvPr>
        </p:nvSpPr>
        <p:spPr>
          <a:xfrm>
            <a:off x="767225" y="1825625"/>
            <a:ext cx="5104200" cy="3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Why do we do subnetting?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Planning and optimization for routing and security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Keep it simple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Plan for expansion</a:t>
            </a:r>
            <a:endParaRPr sz="1800"/>
          </a:p>
        </p:txBody>
      </p:sp>
      <p:sp>
        <p:nvSpPr>
          <p:cNvPr id="407" name="Google Shape;407;g3539ac1b359_0_97"/>
          <p:cNvSpPr txBox="1"/>
          <p:nvPr>
            <p:ph idx="2" type="body"/>
          </p:nvPr>
        </p:nvSpPr>
        <p:spPr>
          <a:xfrm>
            <a:off x="6096000" y="1825625"/>
            <a:ext cx="5283600" cy="3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Ask yourself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Do you want to optimize for your</a:t>
            </a:r>
            <a:endParaRPr sz="1800"/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security policies</a:t>
            </a:r>
            <a:r>
              <a:rPr lang="en-US" sz="1600"/>
              <a:t>?</a:t>
            </a:r>
            <a:endParaRPr sz="1600"/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router policies and performance?</a:t>
            </a:r>
            <a:endParaRPr b="1" sz="16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Do you have a higher or lower quantity of certain type of objects?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39ac1b359_0_107"/>
          <p:cNvSpPr txBox="1"/>
          <p:nvPr>
            <p:ph type="title"/>
          </p:nvPr>
        </p:nvSpPr>
        <p:spPr>
          <a:xfrm>
            <a:off x="838200" y="365126"/>
            <a:ext cx="9050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Address Planning - Our Journey</a:t>
            </a:r>
            <a:endParaRPr/>
          </a:p>
        </p:txBody>
      </p:sp>
      <p:sp>
        <p:nvSpPr>
          <p:cNvPr id="413" name="Google Shape;413;g3539ac1b359_0_107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g3539ac1b359_0_107"/>
          <p:cNvSpPr txBox="1"/>
          <p:nvPr>
            <p:ph idx="1" type="body"/>
          </p:nvPr>
        </p:nvSpPr>
        <p:spPr>
          <a:xfrm>
            <a:off x="838325" y="1825625"/>
            <a:ext cx="9050400" cy="4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US" sz="2600"/>
              <a:t>Orders of bits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-355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Location bits come first</a:t>
            </a:r>
            <a:r>
              <a:rPr lang="en-US" sz="2000"/>
              <a:t>, then type bits:</a:t>
            </a:r>
            <a:endParaRPr sz="2000"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smaller routing tables but larger firewall tables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Type bits come first</a:t>
            </a:r>
            <a:r>
              <a:rPr lang="en-US" sz="2000"/>
              <a:t>, then location bits:</a:t>
            </a:r>
            <a:endParaRPr sz="2000"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smaller firewall tables but larger routing tables</a:t>
            </a:r>
            <a:endParaRPr sz="20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In general: </a:t>
            </a:r>
            <a:r>
              <a:rPr b="1" lang="en-US" sz="2000"/>
              <a:t>routers can handle large tables better than firewall.</a:t>
            </a:r>
            <a:endParaRPr b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39ac1b359_0_71"/>
          <p:cNvSpPr txBox="1"/>
          <p:nvPr>
            <p:ph type="title"/>
          </p:nvPr>
        </p:nvSpPr>
        <p:spPr>
          <a:xfrm>
            <a:off x="838200" y="365126"/>
            <a:ext cx="9050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Sign your IPv6 Resources (RPKI)</a:t>
            </a:r>
            <a:endParaRPr/>
          </a:p>
        </p:txBody>
      </p:sp>
      <p:sp>
        <p:nvSpPr>
          <p:cNvPr id="420" name="Google Shape;420;g3539ac1b359_0_71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1" name="Google Shape;421;g3539ac1b359_0_71"/>
          <p:cNvPicPr preferRelativeResize="0"/>
          <p:nvPr/>
        </p:nvPicPr>
        <p:blipFill rotWithShape="1">
          <a:blip r:embed="rId3">
            <a:alphaModFix/>
          </a:blip>
          <a:srcRect b="4021" l="2104" r="0" t="0"/>
          <a:stretch/>
        </p:blipFill>
        <p:spPr>
          <a:xfrm>
            <a:off x="10" y="2453675"/>
            <a:ext cx="6031940" cy="30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3539ac1b359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453675"/>
            <a:ext cx="6098274" cy="3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39ac1b359_0_162"/>
          <p:cNvSpPr txBox="1"/>
          <p:nvPr>
            <p:ph type="title"/>
          </p:nvPr>
        </p:nvSpPr>
        <p:spPr>
          <a:xfrm>
            <a:off x="815853" y="1231900"/>
            <a:ext cx="4503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lang="en-US"/>
              <a:t>Make sure you have IPv6 peers</a:t>
            </a:r>
            <a:endParaRPr/>
          </a:p>
        </p:txBody>
      </p:sp>
      <p:sp>
        <p:nvSpPr>
          <p:cNvPr id="428" name="Google Shape;428;g3539ac1b359_0_162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9" name="Google Shape;429;g3539ac1b359_0_162"/>
          <p:cNvSpPr txBox="1"/>
          <p:nvPr>
            <p:ph idx="3" type="body"/>
          </p:nvPr>
        </p:nvSpPr>
        <p:spPr>
          <a:xfrm>
            <a:off x="811125" y="2374900"/>
            <a:ext cx="47112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b="0" lang="en-US" sz="2400">
                <a:solidFill>
                  <a:srgbClr val="595959"/>
                </a:solidFill>
              </a:rPr>
              <a:t>Upstream</a:t>
            </a:r>
            <a:endParaRPr b="0"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b="0" lang="en-US" sz="2400">
                <a:solidFill>
                  <a:srgbClr val="595959"/>
                </a:solidFill>
              </a:rPr>
              <a:t>IXP</a:t>
            </a:r>
            <a:endParaRPr b="0"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b="0" lang="en-US" sz="2400">
                <a:solidFill>
                  <a:srgbClr val="595959"/>
                </a:solidFill>
              </a:rPr>
              <a:t>Private Peering</a:t>
            </a:r>
            <a:endParaRPr b="0"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b="0" lang="en-US" sz="2400">
                <a:solidFill>
                  <a:srgbClr val="595959"/>
                </a:solidFill>
              </a:rPr>
              <a:t>Downstream</a:t>
            </a:r>
            <a:endParaRPr b="0"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4ce529d4f3_5_39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Internet Service Providers</a:t>
            </a:r>
            <a:endParaRPr/>
          </a:p>
        </p:txBody>
      </p:sp>
      <p:sp>
        <p:nvSpPr>
          <p:cNvPr id="435" name="Google Shape;435;g34ce529d4f3_5_39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g34ce529d4f3_5_39"/>
          <p:cNvSpPr txBox="1"/>
          <p:nvPr>
            <p:ph idx="2" type="body"/>
          </p:nvPr>
        </p:nvSpPr>
        <p:spPr>
          <a:xfrm>
            <a:off x="830066" y="1898650"/>
            <a:ext cx="10515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/>
              <a:t>Assign IPv6 to your customers by default</a:t>
            </a:r>
            <a:endParaRPr sz="2800"/>
          </a:p>
        </p:txBody>
      </p:sp>
      <p:sp>
        <p:nvSpPr>
          <p:cNvPr id="437" name="Google Shape;437;g34ce529d4f3_5_39"/>
          <p:cNvSpPr txBox="1"/>
          <p:nvPr>
            <p:ph idx="4" type="body"/>
          </p:nvPr>
        </p:nvSpPr>
        <p:spPr>
          <a:xfrm>
            <a:off x="830075" y="2713297"/>
            <a:ext cx="9528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Just configure </a:t>
            </a: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SLAAC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Don’t assign IPv4 by default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 You customer may not want it.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Provide </a:t>
            </a: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NAT64, and DNS64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facilities instead of CGNAT (or at least beside it)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Your customer want to peer? Send them </a:t>
            </a: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IPv6 BGP endpoint.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BGP can have IPv4 address family over IPv6 neighbors.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IPv4 route over IPv6 next-hop (RFC 5549, RFC 7040, RFC 6654, RFC 7600, …)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39ac1b359_0_192"/>
          <p:cNvSpPr txBox="1"/>
          <p:nvPr>
            <p:ph type="title"/>
          </p:nvPr>
        </p:nvSpPr>
        <p:spPr>
          <a:xfrm>
            <a:off x="838200" y="365126"/>
            <a:ext cx="9050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lang="en-US"/>
              <a:t>Route IPv4 packets via IPv6 next-hops</a:t>
            </a:r>
            <a:endParaRPr/>
          </a:p>
        </p:txBody>
      </p:sp>
      <p:sp>
        <p:nvSpPr>
          <p:cNvPr id="443" name="Google Shape;443;g3539ac1b359_0_192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g3539ac1b359_0_192"/>
          <p:cNvSpPr txBox="1"/>
          <p:nvPr>
            <p:ph idx="2" type="body"/>
          </p:nvPr>
        </p:nvSpPr>
        <p:spPr>
          <a:xfrm>
            <a:off x="473600" y="2323450"/>
            <a:ext cx="5524200" cy="3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FreeBSD</a:t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/>
              <a:t>route add 172.16.0.0/12 -inet6 -gateway 2001:db8::1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Linux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/>
              <a:t>ip route add 172.16.0.0/12 nexthop via inet6 2001:db8::1</a:t>
            </a:r>
            <a:endParaRPr sz="1800"/>
          </a:p>
        </p:txBody>
      </p:sp>
      <p:sp>
        <p:nvSpPr>
          <p:cNvPr id="445" name="Google Shape;445;g3539ac1b359_0_192"/>
          <p:cNvSpPr txBox="1"/>
          <p:nvPr>
            <p:ph idx="1" type="body"/>
          </p:nvPr>
        </p:nvSpPr>
        <p:spPr>
          <a:xfrm>
            <a:off x="839788" y="1825624"/>
            <a:ext cx="51579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FreeBSD/Linux Servers/Routers</a:t>
            </a:r>
            <a:endParaRPr/>
          </a:p>
        </p:txBody>
      </p:sp>
      <p:sp>
        <p:nvSpPr>
          <p:cNvPr id="446" name="Google Shape;446;g3539ac1b359_0_192"/>
          <p:cNvSpPr txBox="1"/>
          <p:nvPr>
            <p:ph idx="3" type="body"/>
          </p:nvPr>
        </p:nvSpPr>
        <p:spPr>
          <a:xfrm>
            <a:off x="6172200" y="1828800"/>
            <a:ext cx="5183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Cisco/Juniper/Huawei Routers</a:t>
            </a:r>
            <a:endParaRPr/>
          </a:p>
        </p:txBody>
      </p:sp>
      <p:sp>
        <p:nvSpPr>
          <p:cNvPr id="447" name="Google Shape;447;g3539ac1b359_0_192"/>
          <p:cNvSpPr txBox="1"/>
          <p:nvPr>
            <p:ph idx="4" type="body"/>
          </p:nvPr>
        </p:nvSpPr>
        <p:spPr>
          <a:xfrm>
            <a:off x="6172200" y="2323458"/>
            <a:ext cx="51831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 sz="1800"/>
              <a:t>Routing Protocols (RFC 5549)</a:t>
            </a:r>
            <a:endParaRPr b="1" sz="1800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800"/>
              <a:t>Setup routing peers via IPv6</a:t>
            </a:r>
            <a:endParaRPr sz="1800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800"/>
              <a:t>Enable IPv4 NLRI</a:t>
            </a:r>
            <a:endParaRPr sz="1800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800"/>
              <a:t>Now you have IPv4 routes over IPv6 next-hop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96096"/>
              <a:buNone/>
            </a:pPr>
            <a:r>
              <a:t/>
            </a:r>
            <a:endParaRPr sz="1800"/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 sz="1800"/>
              <a:t>PBR</a:t>
            </a:r>
            <a:endParaRPr b="1" sz="1800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800"/>
              <a:t>match your ipv4 prefixes</a:t>
            </a:r>
            <a:endParaRPr sz="1800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800"/>
              <a:t>set ipv6 next-hop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4ce529d4f3_5_61"/>
          <p:cNvSpPr txBox="1"/>
          <p:nvPr>
            <p:ph type="title"/>
          </p:nvPr>
        </p:nvSpPr>
        <p:spPr>
          <a:xfrm>
            <a:off x="811128" y="1108975"/>
            <a:ext cx="4503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Cloud Providers</a:t>
            </a:r>
            <a:endParaRPr/>
          </a:p>
        </p:txBody>
      </p:sp>
      <p:sp>
        <p:nvSpPr>
          <p:cNvPr id="453" name="Google Shape;453;g34ce529d4f3_5_61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g34ce529d4f3_5_61"/>
          <p:cNvSpPr txBox="1"/>
          <p:nvPr>
            <p:ph idx="3" type="body"/>
          </p:nvPr>
        </p:nvSpPr>
        <p:spPr>
          <a:xfrm>
            <a:off x="811125" y="2374900"/>
            <a:ext cx="45657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/>
              <a:t>Assign IPv6 to your customers by default</a:t>
            </a:r>
            <a:endParaRPr sz="2800"/>
          </a:p>
        </p:txBody>
      </p:sp>
      <p:sp>
        <p:nvSpPr>
          <p:cNvPr id="455" name="Google Shape;455;g34ce529d4f3_5_61"/>
          <p:cNvSpPr txBox="1"/>
          <p:nvPr>
            <p:ph idx="4294967295" type="body"/>
          </p:nvPr>
        </p:nvSpPr>
        <p:spPr>
          <a:xfrm>
            <a:off x="815850" y="3385125"/>
            <a:ext cx="6898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Just configure </a:t>
            </a:r>
            <a:r>
              <a:rPr b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SLAAC</a:t>
            </a: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</a:pPr>
            <a:r>
              <a:rPr b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Prioritize IPv6 in your customer facing panels.</a:t>
            </a:r>
            <a:endParaRPr b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</a:pPr>
            <a:r>
              <a:rPr b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Don’t assign IPv4 by default.</a:t>
            </a: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You customer may not want it.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Char char="•"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Give each customer </a:t>
            </a:r>
            <a:r>
              <a:rPr b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at least a /48 or /56</a:t>
            </a:r>
            <a:endParaRPr b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39ac1b359_0_152"/>
          <p:cNvSpPr txBox="1"/>
          <p:nvPr>
            <p:ph type="title"/>
          </p:nvPr>
        </p:nvSpPr>
        <p:spPr>
          <a:xfrm>
            <a:off x="838200" y="365126"/>
            <a:ext cx="9050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CDN Providers</a:t>
            </a:r>
            <a:endParaRPr/>
          </a:p>
        </p:txBody>
      </p:sp>
      <p:sp>
        <p:nvSpPr>
          <p:cNvPr id="462" name="Google Shape;462;g3539ac1b359_0_152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g3539ac1b359_0_152"/>
          <p:cNvSpPr txBox="1"/>
          <p:nvPr>
            <p:ph idx="1" type="body"/>
          </p:nvPr>
        </p:nvSpPr>
        <p:spPr>
          <a:xfrm>
            <a:off x="838200" y="2026275"/>
            <a:ext cx="105156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Set </a:t>
            </a:r>
            <a:r>
              <a:rPr b="1" lang="en-US" sz="1900"/>
              <a:t>IPv6 Anycast </a:t>
            </a:r>
            <a:r>
              <a:rPr lang="en-US" sz="1900"/>
              <a:t>on your </a:t>
            </a:r>
            <a:r>
              <a:rPr b="1" lang="en-US" sz="1900"/>
              <a:t>DNS/</a:t>
            </a:r>
            <a:r>
              <a:rPr b="1" lang="en-US" sz="1900"/>
              <a:t>Web/Proxy</a:t>
            </a:r>
            <a:r>
              <a:rPr b="1" lang="en-US" sz="1900"/>
              <a:t> </a:t>
            </a:r>
            <a:r>
              <a:rPr lang="en-US" sz="1900"/>
              <a:t>Servers</a:t>
            </a:r>
            <a:r>
              <a:rPr lang="en-US" sz="1900"/>
              <a:t>.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en-US" sz="1900"/>
              <a:t>Prioritize IPv6 for your downstream connections</a:t>
            </a:r>
            <a:r>
              <a:rPr lang="en-US" sz="1900"/>
              <a:t> to customers.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Advertise your services as </a:t>
            </a:r>
            <a:r>
              <a:rPr b="1" lang="en-US" sz="1900"/>
              <a:t>IP64 CDN Provider</a:t>
            </a:r>
            <a:r>
              <a:rPr lang="en-US" sz="1900"/>
              <a:t>.</a:t>
            </a:r>
            <a:endParaRPr sz="19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900"/>
              <a:t>Why?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b="1" lang="en-US" sz="1900"/>
              <a:t>Higher minimum MTU</a:t>
            </a:r>
            <a:r>
              <a:rPr lang="en-US" sz="1900"/>
              <a:t>, improved performance and speed.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Higher Availability, Native support for </a:t>
            </a:r>
            <a:r>
              <a:rPr b="1" lang="en-US" sz="1900"/>
              <a:t>anycast</a:t>
            </a:r>
            <a:r>
              <a:rPr lang="en-US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"/>
          <p:cNvSpPr txBox="1"/>
          <p:nvPr>
            <p:ph type="title"/>
          </p:nvPr>
        </p:nvSpPr>
        <p:spPr>
          <a:xfrm>
            <a:off x="815853" y="1181410"/>
            <a:ext cx="4503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&gt; Whoami</a:t>
            </a:r>
            <a:endParaRPr/>
          </a:p>
        </p:txBody>
      </p:sp>
      <p:sp>
        <p:nvSpPr>
          <p:cNvPr id="330" name="Google Shape;330;p2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2"/>
          <p:cNvSpPr txBox="1"/>
          <p:nvPr>
            <p:ph idx="1" type="body"/>
          </p:nvPr>
        </p:nvSpPr>
        <p:spPr>
          <a:xfrm>
            <a:off x="811125" y="4321272"/>
            <a:ext cx="52566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180000" lvl="0" marL="18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Website: spmzt.net</a:t>
            </a:r>
            <a:endParaRPr sz="2000"/>
          </a:p>
          <a:p>
            <a:pPr indent="-180000" lvl="0" marL="1800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Email: info@spmzt.net</a:t>
            </a:r>
            <a:endParaRPr/>
          </a:p>
          <a:p>
            <a:pPr indent="-180000" lvl="0" marL="1800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PGP: 0xC7E57F23C24F542D</a:t>
            </a:r>
            <a:endParaRPr/>
          </a:p>
        </p:txBody>
      </p:sp>
      <p:sp>
        <p:nvSpPr>
          <p:cNvPr id="332" name="Google Shape;332;p2"/>
          <p:cNvSpPr txBox="1"/>
          <p:nvPr>
            <p:ph idx="3" type="body"/>
          </p:nvPr>
        </p:nvSpPr>
        <p:spPr>
          <a:xfrm>
            <a:off x="811114" y="2324410"/>
            <a:ext cx="11149014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/>
              <a:t>Pouria Mousavizadeh Tehrani,</a:t>
            </a:r>
            <a:endParaRPr sz="3200"/>
          </a:p>
        </p:txBody>
      </p:sp>
      <p:sp>
        <p:nvSpPr>
          <p:cNvPr id="333" name="Google Shape;333;p2"/>
          <p:cNvSpPr txBox="1"/>
          <p:nvPr>
            <p:ph idx="4" type="body"/>
          </p:nvPr>
        </p:nvSpPr>
        <p:spPr>
          <a:xfrm>
            <a:off x="811115" y="2957731"/>
            <a:ext cx="5275535" cy="1363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/>
              <a:t>CTO at Hoopad Cloud (AS214145)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/>
              <a:t>IRNOG Steering Committee Member</a:t>
            </a:r>
            <a:endParaRPr sz="2000"/>
          </a:p>
        </p:txBody>
      </p:sp>
      <p:pic>
        <p:nvPicPr>
          <p:cNvPr id="334" name="Google Shape;3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3960" y="5269788"/>
            <a:ext cx="1550398" cy="158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4ce529d4f3_5_68"/>
          <p:cNvSpPr txBox="1"/>
          <p:nvPr>
            <p:ph type="title"/>
          </p:nvPr>
        </p:nvSpPr>
        <p:spPr>
          <a:xfrm>
            <a:off x="815853" y="1231900"/>
            <a:ext cx="4503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NAT64</a:t>
            </a:r>
            <a:endParaRPr/>
          </a:p>
        </p:txBody>
      </p:sp>
      <p:sp>
        <p:nvSpPr>
          <p:cNvPr id="469" name="Google Shape;469;g34ce529d4f3_5_68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0" name="Google Shape;470;g34ce529d4f3_5_68" title="IPv6_hexadecimal.width-800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1050" y="825425"/>
            <a:ext cx="7300950" cy="46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4ce529d4f3_5_68"/>
          <p:cNvSpPr txBox="1"/>
          <p:nvPr>
            <p:ph idx="1" type="body"/>
          </p:nvPr>
        </p:nvSpPr>
        <p:spPr>
          <a:xfrm>
            <a:off x="830075" y="3100300"/>
            <a:ext cx="44892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with 128 bits of IPv6, we have plenty of space for 32 bit IPv4 address.</a:t>
            </a:r>
            <a:endParaRPr sz="1800"/>
          </a:p>
        </p:txBody>
      </p:sp>
      <p:sp>
        <p:nvSpPr>
          <p:cNvPr id="472" name="Google Shape;472;g34ce529d4f3_5_68"/>
          <p:cNvSpPr txBox="1"/>
          <p:nvPr>
            <p:ph idx="3" type="body"/>
          </p:nvPr>
        </p:nvSpPr>
        <p:spPr>
          <a:xfrm>
            <a:off x="811125" y="2374900"/>
            <a:ext cx="4565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IPv6 embedded IPv4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539ac1b359_2_18"/>
          <p:cNvSpPr txBox="1"/>
          <p:nvPr>
            <p:ph type="title"/>
          </p:nvPr>
        </p:nvSpPr>
        <p:spPr>
          <a:xfrm>
            <a:off x="815853" y="1231900"/>
            <a:ext cx="4503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lang="en-US"/>
              <a:t>How NAT64 works?</a:t>
            </a:r>
            <a:endParaRPr/>
          </a:p>
        </p:txBody>
      </p:sp>
      <p:sp>
        <p:nvSpPr>
          <p:cNvPr id="478" name="Google Shape;478;g3539ac1b359_2_18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g3539ac1b359_2_18"/>
          <p:cNvSpPr txBox="1"/>
          <p:nvPr>
            <p:ph idx="4294967295" type="body"/>
          </p:nvPr>
        </p:nvSpPr>
        <p:spPr>
          <a:xfrm>
            <a:off x="830075" y="2375775"/>
            <a:ext cx="6993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 Summary: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rabi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Client add it’s IPv4 at the end of a predefined IPv6 prefix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lphaL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2a01:e140:cafe::1.1.1.1 -&gt; 2a01:e140:cafe::101:101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rabi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NAT64 router translate it to it’s IPv4 Network and vice versa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80" name="Google Shape;480;g3539ac1b359_2_18" title="NAT64_network_example.svg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0175" y="536550"/>
            <a:ext cx="3519600" cy="39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4cc755f71_0_21"/>
          <p:cNvSpPr txBox="1"/>
          <p:nvPr>
            <p:ph type="title"/>
          </p:nvPr>
        </p:nvSpPr>
        <p:spPr>
          <a:xfrm>
            <a:off x="815853" y="1231900"/>
            <a:ext cx="4503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lang="en-US"/>
              <a:t>How DNS64 works?</a:t>
            </a:r>
            <a:endParaRPr/>
          </a:p>
        </p:txBody>
      </p:sp>
      <p:sp>
        <p:nvSpPr>
          <p:cNvPr id="486" name="Google Shape;486;g354cc755f71_0_21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g354cc755f71_0_21"/>
          <p:cNvSpPr txBox="1"/>
          <p:nvPr>
            <p:ph idx="4294967295" type="body"/>
          </p:nvPr>
        </p:nvSpPr>
        <p:spPr>
          <a:xfrm>
            <a:off x="830075" y="2375775"/>
            <a:ext cx="61662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 Summary: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rabi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Client make AAAA query to DNS Server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rabi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DNS server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lphaL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try to resolve AAAA and if it was empty, it tries to query for A record.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AutoNum type="alphaLcPeriod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Append the A record respond to it’s NAT64 Prefix.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88" name="Google Shape;488;g354cc755f71_0_21" title="RFC7050-DNS64-prefix-discovery-300799883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6775" y="1231899"/>
            <a:ext cx="5135225" cy="4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4cc755f71_0_36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4" name="Google Shape;494;g354cc755f71_0_36" title="nat64-d4380a78-84de-466d-84a0-bf528314470-resize-750-2961595476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6" l="0" r="8163" t="486"/>
          <a:stretch/>
        </p:blipFill>
        <p:spPr>
          <a:xfrm>
            <a:off x="260000" y="-12"/>
            <a:ext cx="11671851" cy="5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354cc755f71_0_36"/>
          <p:cNvSpPr txBox="1"/>
          <p:nvPr>
            <p:ph idx="1" type="body"/>
          </p:nvPr>
        </p:nvSpPr>
        <p:spPr>
          <a:xfrm>
            <a:off x="2412987" y="5718810"/>
            <a:ext cx="7365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NAT64 + DNS64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39ac1b359_2_11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Choose your IPv4 in IPv6</a:t>
            </a:r>
            <a:endParaRPr/>
          </a:p>
        </p:txBody>
      </p:sp>
      <p:sp>
        <p:nvSpPr>
          <p:cNvPr id="501" name="Google Shape;501;g3539ac1b359_2_11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2" name="Google Shape;502;g3539ac1b359_2_11"/>
          <p:cNvSpPr txBox="1"/>
          <p:nvPr>
            <p:ph idx="2" type="body"/>
          </p:nvPr>
        </p:nvSpPr>
        <p:spPr>
          <a:xfrm>
            <a:off x="830066" y="1898650"/>
            <a:ext cx="10515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/>
              <a:t>IPv4 Redundancy and Path Selection with IPv6!</a:t>
            </a:r>
            <a:endParaRPr sz="2800"/>
          </a:p>
        </p:txBody>
      </p:sp>
      <p:sp>
        <p:nvSpPr>
          <p:cNvPr id="503" name="Google Shape;503;g3539ac1b359_2_11"/>
          <p:cNvSpPr txBox="1"/>
          <p:nvPr>
            <p:ph idx="4" type="body"/>
          </p:nvPr>
        </p:nvSpPr>
        <p:spPr>
          <a:xfrm>
            <a:off x="831850" y="2713300"/>
            <a:ext cx="9972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Use can use your own prefix instead of Well-Known Prefix (WKP) - 64:ff9b::/96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Choose a IPv6 routed prefix from each POP with IPv4 endpoint.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 example: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➔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Datacenter: 2001:db8:a:ff::/96		-&gt;		2001:db8:a:ff::101:101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➔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Branch 1: 2001:db8:1:ff::/96		-&gt;		2001:db8:1:ff::101:101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➔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Branch 2: 2001:db8:2:ff::/96		-&gt;		2001:db8:2:ff::101:101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4ce529d4f3_5_32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My Challenges</a:t>
            </a:r>
            <a:endParaRPr/>
          </a:p>
        </p:txBody>
      </p:sp>
      <p:sp>
        <p:nvSpPr>
          <p:cNvPr id="509" name="Google Shape;509;g34ce529d4f3_5_32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g34ce529d4f3_5_32"/>
          <p:cNvSpPr txBox="1"/>
          <p:nvPr>
            <p:ph idx="4" type="body"/>
          </p:nvPr>
        </p:nvSpPr>
        <p:spPr>
          <a:xfrm>
            <a:off x="830075" y="2017300"/>
            <a:ext cx="9671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Couldn’t export netflow over IPv6 connections.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Due to lack of support for IPv6 kernel socket in FreeBSD Netgraph Network Stack.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OpenBGPd crashes when an interface destroyed (hardware module or tunnel)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Mostly triggered by link-local addresses.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Linux doesn’t support In-kernel NAT64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and NAT64 of PF firewall was not ready.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 could do it in userland. However, we wanted to reduce overload for performance.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54cc755f71_0_67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7" name="Google Shape;517;g354cc755f71_0_67" title="85pc8o-48836997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1725" y="0"/>
            <a:ext cx="9148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4cc755f71_0_79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4" name="Google Shape;524;g354cc755f71_0_79" title="Screenshot_2025-05-05_13-49-53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251" y="-4"/>
            <a:ext cx="7326750" cy="414885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354cc755f71_0_79"/>
          <p:cNvSpPr txBox="1"/>
          <p:nvPr>
            <p:ph type="title"/>
          </p:nvPr>
        </p:nvSpPr>
        <p:spPr>
          <a:xfrm>
            <a:off x="815850" y="840650"/>
            <a:ext cx="45033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IPv6 Kernel Socket? Done</a:t>
            </a:r>
            <a:endParaRPr/>
          </a:p>
        </p:txBody>
      </p:sp>
      <p:sp>
        <p:nvSpPr>
          <p:cNvPr id="526" name="Google Shape;526;g354cc755f71_0_79"/>
          <p:cNvSpPr txBox="1"/>
          <p:nvPr>
            <p:ph idx="1" type="body"/>
          </p:nvPr>
        </p:nvSpPr>
        <p:spPr>
          <a:xfrm>
            <a:off x="429675" y="2377325"/>
            <a:ext cx="4435500" cy="3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Implemented the IPv6 for the netgraph ksocket module.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Then we used it to export netflow from our IPv6-only routers to our IPv6-only servers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4cc755f71_0_90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3" name="Google Shape;533;g354cc755f71_0_90"/>
          <p:cNvSpPr txBox="1"/>
          <p:nvPr>
            <p:ph type="title"/>
          </p:nvPr>
        </p:nvSpPr>
        <p:spPr>
          <a:xfrm>
            <a:off x="815850" y="840650"/>
            <a:ext cx="45033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OpenBGP fixed!</a:t>
            </a:r>
            <a:endParaRPr/>
          </a:p>
        </p:txBody>
      </p:sp>
      <p:sp>
        <p:nvSpPr>
          <p:cNvPr id="534" name="Google Shape;534;g354cc755f71_0_90"/>
          <p:cNvSpPr txBox="1"/>
          <p:nvPr>
            <p:ph idx="1" type="body"/>
          </p:nvPr>
        </p:nvSpPr>
        <p:spPr>
          <a:xfrm>
            <a:off x="429675" y="2377325"/>
            <a:ext cx="4435500" cy="3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new version of openbgpd is released.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Now works with </a:t>
            </a:r>
            <a:r>
              <a:rPr lang="en-US" sz="1800"/>
              <a:t>ephemeral</a:t>
            </a:r>
            <a:r>
              <a:rPr lang="en-US" sz="1800"/>
              <a:t> IPv6 enabled interfaces.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You have the fix from 8.8.</a:t>
            </a:r>
            <a:endParaRPr sz="1800"/>
          </a:p>
        </p:txBody>
      </p:sp>
      <p:pic>
        <p:nvPicPr>
          <p:cNvPr id="535" name="Google Shape;535;g354cc755f71_0_90" title="Screenshot_2025-05-05_13-59-26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175" y="0"/>
            <a:ext cx="7354026" cy="3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54cc755f71_0_57"/>
          <p:cNvSpPr txBox="1"/>
          <p:nvPr>
            <p:ph type="title"/>
          </p:nvPr>
        </p:nvSpPr>
        <p:spPr>
          <a:xfrm>
            <a:off x="815849" y="1231900"/>
            <a:ext cx="52803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Migrate to IPFW or PF</a:t>
            </a:r>
            <a:endParaRPr/>
          </a:p>
        </p:txBody>
      </p:sp>
      <p:sp>
        <p:nvSpPr>
          <p:cNvPr id="541" name="Google Shape;541;g354cc755f71_0_57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2" name="Google Shape;542;g354cc755f71_0_57"/>
          <p:cNvSpPr txBox="1"/>
          <p:nvPr>
            <p:ph idx="3" type="body"/>
          </p:nvPr>
        </p:nvSpPr>
        <p:spPr>
          <a:xfrm>
            <a:off x="811131" y="2374900"/>
            <a:ext cx="71877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/>
              <a:t>FreeBSD IPFW supports In-Kernel NAT64</a:t>
            </a:r>
            <a:endParaRPr sz="2800"/>
          </a:p>
        </p:txBody>
      </p:sp>
      <p:sp>
        <p:nvSpPr>
          <p:cNvPr id="543" name="Google Shape;543;g354cc755f71_0_57"/>
          <p:cNvSpPr txBox="1"/>
          <p:nvPr>
            <p:ph idx="4" type="body"/>
          </p:nvPr>
        </p:nvSpPr>
        <p:spPr>
          <a:xfrm>
            <a:off x="811125" y="3358825"/>
            <a:ext cx="7187700" cy="1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Replaced Linux Netfilter with FreeBSD IPFW.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Now FreeBSD’s PF supports NAT64 as well.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"/>
          <p:cNvSpPr txBox="1"/>
          <p:nvPr>
            <p:ph idx="12" type="sldNum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0" name="Google Shape;340;p3"/>
          <p:cNvSpPr txBox="1"/>
          <p:nvPr>
            <p:ph idx="1" type="body"/>
          </p:nvPr>
        </p:nvSpPr>
        <p:spPr>
          <a:xfrm>
            <a:off x="838200" y="1830605"/>
            <a:ext cx="10515600" cy="4648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Why IPv6 Only?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The ugly sides of CGNAT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Planning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NAT64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DNS64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Challenges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Thank you</a:t>
            </a:r>
            <a:endParaRPr sz="2800"/>
          </a:p>
        </p:txBody>
      </p:sp>
      <p:sp>
        <p:nvSpPr>
          <p:cNvPr id="341" name="Google Shape;341;p3"/>
          <p:cNvSpPr txBox="1"/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/>
          <p:nvPr>
            <p:ph type="title"/>
          </p:nvPr>
        </p:nvSpPr>
        <p:spPr>
          <a:xfrm>
            <a:off x="814944" y="4530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549" name="Google Shape;549;p29"/>
          <p:cNvSpPr txBox="1"/>
          <p:nvPr>
            <p:ph idx="1" type="body"/>
          </p:nvPr>
        </p:nvSpPr>
        <p:spPr>
          <a:xfrm>
            <a:off x="824425" y="3079800"/>
            <a:ext cx="55539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/>
              <a:t>Pouria Mousavizadeh Tehrani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/>
              <a:t>Hoopad Cloud (AS214145)</a:t>
            </a:r>
            <a:endParaRPr/>
          </a:p>
        </p:txBody>
      </p:sp>
      <p:sp>
        <p:nvSpPr>
          <p:cNvPr id="550" name="Google Shape;550;p29"/>
          <p:cNvSpPr txBox="1"/>
          <p:nvPr>
            <p:ph idx="5" type="body"/>
          </p:nvPr>
        </p:nvSpPr>
        <p:spPr>
          <a:xfrm>
            <a:off x="824420" y="5334299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Email:</a:t>
            </a:r>
            <a:endParaRPr/>
          </a:p>
        </p:txBody>
      </p:sp>
      <p:sp>
        <p:nvSpPr>
          <p:cNvPr id="551" name="Google Shape;551;p29"/>
          <p:cNvSpPr txBox="1"/>
          <p:nvPr>
            <p:ph idx="6" type="body"/>
          </p:nvPr>
        </p:nvSpPr>
        <p:spPr>
          <a:xfrm>
            <a:off x="824420" y="5593914"/>
            <a:ext cx="5553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</a:pPr>
            <a:r>
              <a:rPr lang="en-US"/>
              <a:t>info@spmzt.net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39ac1b359_0_0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Why IPv6 Only?</a:t>
            </a:r>
            <a:endParaRPr/>
          </a:p>
        </p:txBody>
      </p:sp>
      <p:sp>
        <p:nvSpPr>
          <p:cNvPr id="347" name="Google Shape;347;g3539ac1b359_0_0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g3539ac1b359_0_0"/>
          <p:cNvSpPr txBox="1"/>
          <p:nvPr>
            <p:ph idx="2" type="body"/>
          </p:nvPr>
        </p:nvSpPr>
        <p:spPr>
          <a:xfrm>
            <a:off x="830066" y="1898650"/>
            <a:ext cx="10515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/>
              <a:t>Really? Let’s remind everyone fast</a:t>
            </a:r>
            <a:endParaRPr sz="2800"/>
          </a:p>
        </p:txBody>
      </p:sp>
      <p:sp>
        <p:nvSpPr>
          <p:cNvPr id="349" name="Google Shape;349;g3539ac1b359_0_0"/>
          <p:cNvSpPr txBox="1"/>
          <p:nvPr>
            <p:ph idx="4" type="body"/>
          </p:nvPr>
        </p:nvSpPr>
        <p:spPr>
          <a:xfrm>
            <a:off x="838200" y="2471450"/>
            <a:ext cx="105156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mo"/>
              <a:buChar char="•"/>
            </a:pPr>
            <a:r>
              <a:rPr b="1"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Less pain</a:t>
            </a:r>
            <a:endParaRPr b="1"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mo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IPv4 Pool exhaustion. and you know, </a:t>
            </a:r>
            <a:r>
              <a:rPr b="1"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price</a:t>
            </a:r>
            <a:endParaRPr b="1"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mo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router-based fragmentation</a:t>
            </a:r>
            <a:endParaRPr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mo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SLAAC</a:t>
            </a:r>
            <a:endParaRPr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mo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Simplified header and modern header design, flow label (sdn), extension headers</a:t>
            </a:r>
            <a:endParaRPr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mo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NAT</a:t>
            </a:r>
            <a:endParaRPr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4ce529d4f3_5_0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The ugly CGNAT or NAT444</a:t>
            </a:r>
            <a:endParaRPr/>
          </a:p>
        </p:txBody>
      </p:sp>
      <p:sp>
        <p:nvSpPr>
          <p:cNvPr id="355" name="Google Shape;355;g34ce529d4f3_5_0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g34ce529d4f3_5_0"/>
          <p:cNvSpPr txBox="1"/>
          <p:nvPr>
            <p:ph idx="2" type="body"/>
          </p:nvPr>
        </p:nvSpPr>
        <p:spPr>
          <a:xfrm>
            <a:off x="838200" y="1968925"/>
            <a:ext cx="10515600" cy="3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mo"/>
              <a:buChar char="•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 RFC 7021 is old now.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mo"/>
              <a:buChar char="•"/>
            </a:pPr>
            <a:r>
              <a:rPr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IETF informed you 13 years ago about CGNAT consequences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937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mo"/>
              <a:buChar char="•"/>
            </a:pPr>
            <a:r>
              <a:rPr b="0" lang="en-US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Forget about big service providers. even small ones are migrated.</a:t>
            </a:r>
            <a:endParaRPr b="0"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39ac1b359_0_21"/>
          <p:cNvSpPr txBox="1"/>
          <p:nvPr>
            <p:ph type="title"/>
          </p:nvPr>
        </p:nvSpPr>
        <p:spPr>
          <a:xfrm>
            <a:off x="677350" y="499525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RFC 7021</a:t>
            </a:r>
            <a:endParaRPr/>
          </a:p>
        </p:txBody>
      </p:sp>
      <p:sp>
        <p:nvSpPr>
          <p:cNvPr id="362" name="Google Shape;362;g3539ac1b359_0_21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3" name="Google Shape;363;g3539ac1b359_0_21" title="Screenshot_2025-05-02_14-16-08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9250" y="1175725"/>
            <a:ext cx="9713499" cy="56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39ac1b359_0_35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g3539ac1b359_0_35" title="cgna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"/>
            <a:ext cx="12192000" cy="583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39ac1b359_0_29"/>
          <p:cNvSpPr txBox="1"/>
          <p:nvPr>
            <p:ph type="title"/>
          </p:nvPr>
        </p:nvSpPr>
        <p:spPr>
          <a:xfrm>
            <a:off x="831850" y="781050"/>
            <a:ext cx="1051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Why IPv6 Only? - CGNAT</a:t>
            </a:r>
            <a:endParaRPr/>
          </a:p>
        </p:txBody>
      </p:sp>
      <p:sp>
        <p:nvSpPr>
          <p:cNvPr id="375" name="Google Shape;375;g3539ac1b359_0_29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g3539ac1b359_0_29"/>
          <p:cNvSpPr txBox="1"/>
          <p:nvPr>
            <p:ph idx="4" type="body"/>
          </p:nvPr>
        </p:nvSpPr>
        <p:spPr>
          <a:xfrm>
            <a:off x="911225" y="1992325"/>
            <a:ext cx="95283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2B42"/>
              </a:buClr>
              <a:buSzPts val="2000"/>
              <a:buChar char="•"/>
            </a:pPr>
            <a:r>
              <a:rPr lang="en-US" sz="2000">
                <a:solidFill>
                  <a:srgbClr val="1F2B42"/>
                </a:solidFill>
              </a:rPr>
              <a:t>Again, </a:t>
            </a:r>
            <a:r>
              <a:rPr b="1" lang="en-US" sz="2000">
                <a:solidFill>
                  <a:srgbClr val="1F2B42"/>
                </a:solidFill>
              </a:rPr>
              <a:t>breaks End-to-End Principle</a:t>
            </a:r>
            <a:r>
              <a:rPr lang="en-US" sz="2000">
                <a:solidFill>
                  <a:srgbClr val="1F2B42"/>
                </a:solidFill>
              </a:rPr>
              <a:t>, and P2P traffic.</a:t>
            </a:r>
            <a:endParaRPr sz="2000">
              <a:solidFill>
                <a:srgbClr val="1F2B4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B42"/>
              </a:buClr>
              <a:buSzPts val="2000"/>
              <a:buChar char="•"/>
            </a:pPr>
            <a:r>
              <a:rPr b="1" lang="en-US" sz="2000">
                <a:solidFill>
                  <a:srgbClr val="1F2B42"/>
                </a:solidFill>
              </a:rPr>
              <a:t>Increases Jitter, latency</a:t>
            </a:r>
            <a:r>
              <a:rPr lang="en-US" sz="2000">
                <a:solidFill>
                  <a:srgbClr val="1F2B42"/>
                </a:solidFill>
              </a:rPr>
              <a:t>, and your customer’s sanity.</a:t>
            </a:r>
            <a:endParaRPr sz="2000">
              <a:solidFill>
                <a:srgbClr val="1F2B4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B42"/>
              </a:buClr>
              <a:buSzPts val="2000"/>
              <a:buChar char="•"/>
            </a:pPr>
            <a:r>
              <a:rPr lang="en-US" sz="2000">
                <a:solidFill>
                  <a:srgbClr val="1F2B42"/>
                </a:solidFill>
              </a:rPr>
              <a:t>It leads to </a:t>
            </a:r>
            <a:r>
              <a:rPr b="1" lang="en-US" sz="2000">
                <a:solidFill>
                  <a:srgbClr val="1F2B42"/>
                </a:solidFill>
              </a:rPr>
              <a:t>NAT-keep alive traffic</a:t>
            </a:r>
            <a:r>
              <a:rPr lang="en-US" sz="2000">
                <a:solidFill>
                  <a:srgbClr val="1F2B42"/>
                </a:solidFill>
              </a:rPr>
              <a:t> (NAT punching, NAT traversal mechanisms) on end-users’ local network as well as on the CGNAT device itself.</a:t>
            </a:r>
            <a:endParaRPr sz="2000">
              <a:solidFill>
                <a:srgbClr val="1F2B4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B42"/>
              </a:buClr>
              <a:buSzPts val="2000"/>
              <a:buChar char="•"/>
            </a:pPr>
            <a:r>
              <a:rPr b="1" lang="en-US" sz="2000">
                <a:solidFill>
                  <a:srgbClr val="1F2B42"/>
                </a:solidFill>
              </a:rPr>
              <a:t>Increased link utilisation/CPU cycles</a:t>
            </a:r>
            <a:r>
              <a:rPr lang="en-US" sz="2000">
                <a:solidFill>
                  <a:srgbClr val="1F2B42"/>
                </a:solidFill>
              </a:rPr>
              <a:t> on the CGNAT device.</a:t>
            </a:r>
            <a:endParaRPr sz="2000">
              <a:solidFill>
                <a:srgbClr val="1F2B4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1F2B42"/>
              </a:buClr>
              <a:buSzPts val="2000"/>
              <a:buChar char="•"/>
            </a:pPr>
            <a:r>
              <a:rPr lang="en-US" sz="2000">
                <a:solidFill>
                  <a:srgbClr val="1F2B42"/>
                </a:solidFill>
              </a:rPr>
              <a:t>Some </a:t>
            </a:r>
            <a:r>
              <a:rPr b="1" lang="en-US" sz="2000">
                <a:solidFill>
                  <a:srgbClr val="1F2B42"/>
                </a:solidFill>
              </a:rPr>
              <a:t>end-user applications will simply refuse to work</a:t>
            </a:r>
            <a:r>
              <a:rPr lang="en-US" sz="2000">
                <a:solidFill>
                  <a:srgbClr val="1F2B42"/>
                </a:solidFill>
              </a:rPr>
              <a:t> or fail miserably like Xbox/PS Networking (P2P Gaming services), etc</a:t>
            </a:r>
            <a:endParaRPr sz="2000">
              <a:solidFill>
                <a:srgbClr val="1F2B4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ce529d4f3_6_17"/>
          <p:cNvSpPr txBox="1"/>
          <p:nvPr>
            <p:ph idx="12" type="sldNum"/>
          </p:nvPr>
        </p:nvSpPr>
        <p:spPr>
          <a:xfrm>
            <a:off x="10804358" y="5816819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g34ce529d4f3_6_17"/>
          <p:cNvSpPr txBox="1"/>
          <p:nvPr>
            <p:ph idx="1" type="body"/>
          </p:nvPr>
        </p:nvSpPr>
        <p:spPr>
          <a:xfrm>
            <a:off x="838200" y="1825625"/>
            <a:ext cx="10515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CGN – a driver for IPv6 adoption by Dr. Holder</a:t>
            </a:r>
            <a:endParaRPr/>
          </a:p>
        </p:txBody>
      </p:sp>
      <p:sp>
        <p:nvSpPr>
          <p:cNvPr id="384" name="Google Shape;384;g34ce529d4f3_6_17"/>
          <p:cNvSpPr txBox="1"/>
          <p:nvPr>
            <p:ph type="title"/>
          </p:nvPr>
        </p:nvSpPr>
        <p:spPr>
          <a:xfrm>
            <a:off x="838200" y="365126"/>
            <a:ext cx="9050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/>
              <a:t>FCP, MNO, Checkout this presentation!</a:t>
            </a:r>
            <a:endParaRPr/>
          </a:p>
        </p:txBody>
      </p:sp>
      <p:pic>
        <p:nvPicPr>
          <p:cNvPr id="385" name="Google Shape;385;g34ce529d4f3_6_17" title="Screenshot_2025-05-02_15-01-5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9321" y="2257625"/>
            <a:ext cx="8793358" cy="46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1">
      <a:dk1>
        <a:srgbClr val="000000"/>
      </a:dk1>
      <a:lt1>
        <a:srgbClr val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2022-01-22T16:20:23Z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